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927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15596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596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3767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80555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1375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2087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5026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295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1698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4271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D3B9C-3BFD-4ED5-A539-19BBE5D55FDA}" type="datetimeFigureOut">
              <a:rPr lang="en-SG" smtClean="0"/>
              <a:t>25/1/2019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42809-D8C7-46C6-9C78-25EFECF4A16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3452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88640"/>
            <a:ext cx="864096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000" b="1" dirty="0" smtClean="0"/>
              <a:t>E.D.G.E</a:t>
            </a:r>
            <a:r>
              <a:rPr lang="en-SG" sz="2000" b="1" dirty="0"/>
              <a:t>. consolidation &gt; Endure Suffering &gt; 2 Timothy 2:1-13 </a:t>
            </a:r>
            <a:endParaRPr lang="en-SG" sz="2000" dirty="0"/>
          </a:p>
          <a:p>
            <a:endParaRPr lang="en-SG" sz="1600" dirty="0" smtClean="0"/>
          </a:p>
          <a:p>
            <a:r>
              <a:rPr lang="en-SG" sz="2000" dirty="0" smtClean="0"/>
              <a:t>Summary </a:t>
            </a:r>
            <a:endParaRPr lang="en-SG" sz="2000" dirty="0"/>
          </a:p>
          <a:p>
            <a:endParaRPr lang="en-SG" sz="1600" b="1" dirty="0" smtClean="0"/>
          </a:p>
          <a:p>
            <a:r>
              <a:rPr lang="en-SG" sz="2000" b="1" dirty="0" smtClean="0"/>
              <a:t>1</a:t>
            </a:r>
            <a:r>
              <a:rPr lang="en-SG" sz="2000" b="1" dirty="0"/>
              <a:t>. What it means to suffer for the gospel (v3-10) </a:t>
            </a:r>
            <a:endParaRPr lang="en-SG" sz="2000" dirty="0"/>
          </a:p>
          <a:p>
            <a:endParaRPr lang="en-SG" sz="1600" dirty="0"/>
          </a:p>
          <a:p>
            <a:r>
              <a:rPr lang="en-SG" sz="2000" dirty="0" smtClean="0"/>
              <a:t>- Suffering </a:t>
            </a:r>
            <a:r>
              <a:rPr lang="en-SG" sz="2000" dirty="0"/>
              <a:t>is inevitable! </a:t>
            </a:r>
          </a:p>
          <a:p>
            <a:r>
              <a:rPr lang="en-SG" sz="2000" dirty="0" smtClean="0"/>
              <a:t>- Suffer </a:t>
            </a:r>
            <a:r>
              <a:rPr lang="en-SG" sz="2000" dirty="0"/>
              <a:t>like the 3 functions </a:t>
            </a:r>
          </a:p>
          <a:p>
            <a:r>
              <a:rPr lang="en-SG" sz="2000" dirty="0" smtClean="0"/>
              <a:t>   - Soldier - </a:t>
            </a:r>
            <a:r>
              <a:rPr lang="en-SG" sz="2000" dirty="0"/>
              <a:t>who we are serving/pledging our allegiance to person-oriented </a:t>
            </a:r>
          </a:p>
          <a:p>
            <a:r>
              <a:rPr lang="en-SG" sz="2000" dirty="0" smtClean="0"/>
              <a:t>   - Athlete </a:t>
            </a:r>
            <a:r>
              <a:rPr lang="en-SG" sz="2000" dirty="0"/>
              <a:t>- how we follow Christ’s rule principle-based </a:t>
            </a:r>
          </a:p>
          <a:p>
            <a:r>
              <a:rPr lang="en-SG" sz="2000" dirty="0" smtClean="0"/>
              <a:t>   - Farmer - </a:t>
            </a:r>
            <a:r>
              <a:rPr lang="en-SG" sz="2000" dirty="0"/>
              <a:t>why we are doing this; for the elect (harvest) purpose-driven </a:t>
            </a:r>
          </a:p>
          <a:p>
            <a:r>
              <a:rPr lang="en-SG" sz="2000" dirty="0" smtClean="0"/>
              <a:t>- v7</a:t>
            </a:r>
            <a:r>
              <a:rPr lang="en-SG" sz="2000" dirty="0"/>
              <a:t>: importance to think hard and understand the length &amp; intensity of our suffering </a:t>
            </a:r>
          </a:p>
          <a:p>
            <a:endParaRPr lang="en-SG" sz="1600" b="1" dirty="0" smtClean="0"/>
          </a:p>
          <a:p>
            <a:r>
              <a:rPr lang="en-SG" sz="2000" b="1" dirty="0" smtClean="0"/>
              <a:t>2</a:t>
            </a:r>
            <a:r>
              <a:rPr lang="en-SG" sz="2000" b="1" dirty="0"/>
              <a:t>. What to expect whether we endure suffering or not (v11-13) </a:t>
            </a:r>
            <a:endParaRPr lang="en-SG" sz="2000" dirty="0"/>
          </a:p>
          <a:p>
            <a:endParaRPr lang="en-SG" sz="1600" dirty="0"/>
          </a:p>
          <a:p>
            <a:r>
              <a:rPr lang="en-SG" sz="2000" dirty="0" smtClean="0"/>
              <a:t>- </a:t>
            </a:r>
            <a:r>
              <a:rPr lang="en-SG" sz="2000" dirty="0"/>
              <a:t>Radical </a:t>
            </a:r>
            <a:r>
              <a:rPr lang="en-SG" sz="2000" dirty="0" err="1"/>
              <a:t>mindset</a:t>
            </a:r>
            <a:r>
              <a:rPr lang="en-SG" sz="2000" dirty="0"/>
              <a:t> change: To die and endure with Christ is good! </a:t>
            </a:r>
          </a:p>
          <a:p>
            <a:r>
              <a:rPr lang="en-SG" sz="2000" dirty="0" smtClean="0"/>
              <a:t>- </a:t>
            </a:r>
            <a:r>
              <a:rPr lang="en-SG" sz="2000" dirty="0"/>
              <a:t>Appreciate Christ’s faithfulness despite our unfaithfulness </a:t>
            </a:r>
          </a:p>
          <a:p>
            <a:endParaRPr lang="en-SG" sz="1600" b="1" dirty="0" smtClean="0"/>
          </a:p>
          <a:p>
            <a:r>
              <a:rPr lang="en-SG" sz="2000" b="1" dirty="0" smtClean="0"/>
              <a:t>3</a:t>
            </a:r>
            <a:r>
              <a:rPr lang="en-SG" sz="2000" b="1" dirty="0"/>
              <a:t>. What to count on to ensure suffering for the gospel (v1) </a:t>
            </a:r>
            <a:endParaRPr lang="en-SG" sz="2000" dirty="0"/>
          </a:p>
          <a:p>
            <a:endParaRPr lang="en-SG" sz="1600" dirty="0"/>
          </a:p>
          <a:p>
            <a:pPr marL="342900" indent="-342900">
              <a:buFontTx/>
              <a:buChar char="-"/>
            </a:pPr>
            <a:r>
              <a:rPr lang="en-SG" sz="2000" dirty="0" smtClean="0"/>
              <a:t>Grace </a:t>
            </a:r>
            <a:r>
              <a:rPr lang="en-SG" sz="2000" dirty="0"/>
              <a:t>that was given to us even before the ages began </a:t>
            </a:r>
            <a:endParaRPr lang="en-SG" sz="2000" dirty="0" smtClean="0"/>
          </a:p>
        </p:txBody>
      </p:sp>
    </p:spTree>
    <p:extLst>
      <p:ext uri="{BB962C8B-B14F-4D97-AF65-F5344CB8AC3E}">
        <p14:creationId xmlns:p14="http://schemas.microsoft.com/office/powerpoint/2010/main" val="58075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05472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000" dirty="0"/>
              <a:t>Discussion Questions </a:t>
            </a:r>
          </a:p>
          <a:p>
            <a:endParaRPr lang="en-SG" sz="1000" i="1" dirty="0" smtClean="0"/>
          </a:p>
          <a:p>
            <a:r>
              <a:rPr lang="en-SG" sz="2000" i="1" dirty="0" smtClean="0"/>
              <a:t>“</a:t>
            </a:r>
            <a:r>
              <a:rPr lang="en-SG" sz="2000" i="1" dirty="0"/>
              <a:t>Suffering is inevitable!” </a:t>
            </a:r>
            <a:endParaRPr lang="en-SG" sz="2000" dirty="0"/>
          </a:p>
          <a:p>
            <a:endParaRPr lang="en-SG" sz="1000" dirty="0" smtClean="0"/>
          </a:p>
          <a:p>
            <a:r>
              <a:rPr lang="en-SG" sz="2000" dirty="0" smtClean="0"/>
              <a:t>For </a:t>
            </a:r>
            <a:r>
              <a:rPr lang="en-SG" sz="2000" dirty="0"/>
              <a:t>Paul’s time, suffering for Christ means… persecution, stoning, opposition threats, imprisonment, martyrdom </a:t>
            </a:r>
          </a:p>
          <a:p>
            <a:endParaRPr lang="en-SG" sz="1000" b="1" dirty="0" smtClean="0"/>
          </a:p>
          <a:p>
            <a:r>
              <a:rPr lang="en-SG" sz="2000" b="1" dirty="0" smtClean="0"/>
              <a:t>1</a:t>
            </a:r>
            <a:r>
              <a:rPr lang="en-SG" sz="2000" b="1" dirty="0"/>
              <a:t>) For our current context, what does it mean to suffer for Christ? </a:t>
            </a:r>
            <a:endParaRPr lang="en-SG" sz="2000" dirty="0"/>
          </a:p>
          <a:p>
            <a:endParaRPr lang="en-SG" sz="1000" b="1" dirty="0" smtClean="0"/>
          </a:p>
          <a:p>
            <a:r>
              <a:rPr lang="en-SG" sz="2000" b="1" dirty="0" smtClean="0"/>
              <a:t>2</a:t>
            </a:r>
            <a:r>
              <a:rPr lang="en-SG" sz="2000" b="1" dirty="0"/>
              <a:t>) Which of these statements do I struggle to keep them consistently? Why </a:t>
            </a:r>
            <a:r>
              <a:rPr lang="en-SG" sz="2000" b="1" dirty="0" smtClean="0"/>
              <a:t>?</a:t>
            </a:r>
            <a:endParaRPr lang="en-SG" sz="2000" dirty="0"/>
          </a:p>
          <a:p>
            <a:endParaRPr lang="en-SG" sz="1000" i="1" dirty="0" smtClean="0"/>
          </a:p>
          <a:p>
            <a:r>
              <a:rPr lang="en-SG" sz="2000" i="1" dirty="0" smtClean="0"/>
              <a:t>I </a:t>
            </a:r>
            <a:r>
              <a:rPr lang="en-SG" sz="2000" i="1" dirty="0"/>
              <a:t>have pledged my allegiance to serve God alone </a:t>
            </a:r>
            <a:r>
              <a:rPr lang="en-SG" sz="2000" dirty="0"/>
              <a:t>person-oriented - soldier </a:t>
            </a:r>
          </a:p>
          <a:p>
            <a:r>
              <a:rPr lang="en-SG" sz="2000" i="1" dirty="0"/>
              <a:t>I have committed to follow God’s rule/principles in all my life decisions </a:t>
            </a:r>
            <a:r>
              <a:rPr lang="en-SG" sz="2000" dirty="0"/>
              <a:t>principle-based - athlete </a:t>
            </a:r>
          </a:p>
          <a:p>
            <a:r>
              <a:rPr lang="en-SG" sz="2000" i="1" dirty="0"/>
              <a:t>I have set my life purpose to only love Him and His people [elect] </a:t>
            </a:r>
            <a:r>
              <a:rPr lang="en-SG" sz="2000" dirty="0"/>
              <a:t>purpose-driven – farmer </a:t>
            </a:r>
          </a:p>
          <a:p>
            <a:r>
              <a:rPr lang="en-SG" sz="2000" i="1" dirty="0"/>
              <a:t>To die (intensity) and endure (length) with Christ is a good sign in Christian life. </a:t>
            </a:r>
            <a:endParaRPr lang="en-SG" sz="2000" dirty="0"/>
          </a:p>
          <a:p>
            <a:endParaRPr lang="en-SG" sz="1000" b="1" dirty="0" smtClean="0"/>
          </a:p>
          <a:p>
            <a:r>
              <a:rPr lang="en-SG" sz="2000" b="1" dirty="0" smtClean="0"/>
              <a:t>3</a:t>
            </a:r>
            <a:r>
              <a:rPr lang="en-SG" sz="2000" b="1" dirty="0"/>
              <a:t>) How do I make sense of the above statement? </a:t>
            </a:r>
            <a:endParaRPr lang="en-SG" sz="2000" dirty="0"/>
          </a:p>
          <a:p>
            <a:endParaRPr lang="en-SG" sz="1000" i="1" dirty="0" smtClean="0"/>
          </a:p>
          <a:p>
            <a:r>
              <a:rPr lang="en-SG" sz="2000" i="1" dirty="0" smtClean="0"/>
              <a:t>There </a:t>
            </a:r>
            <a:r>
              <a:rPr lang="en-SG" sz="2000" i="1" dirty="0"/>
              <a:t>are 2 assuring realities that we can count on as we suffer for Christ: </a:t>
            </a:r>
            <a:endParaRPr lang="en-SG" sz="2000" i="1" dirty="0" smtClean="0"/>
          </a:p>
          <a:p>
            <a:r>
              <a:rPr lang="en-SG" sz="2000" i="1" dirty="0" smtClean="0"/>
              <a:t>Christ’s </a:t>
            </a:r>
            <a:r>
              <a:rPr lang="en-SG" sz="2000" i="1" dirty="0"/>
              <a:t>Faithfulness &amp; God’s Grace </a:t>
            </a:r>
            <a:endParaRPr lang="en-SG" sz="2000" dirty="0"/>
          </a:p>
          <a:p>
            <a:endParaRPr lang="en-SG" sz="1000" b="1" dirty="0" smtClean="0"/>
          </a:p>
          <a:p>
            <a:r>
              <a:rPr lang="en-SG" sz="2000" b="1" dirty="0" smtClean="0"/>
              <a:t>4</a:t>
            </a:r>
            <a:r>
              <a:rPr lang="en-SG" sz="2000" b="1" dirty="0"/>
              <a:t>) How am I assured with these 2 truths </a:t>
            </a:r>
          </a:p>
        </p:txBody>
      </p:sp>
    </p:spTree>
    <p:extLst>
      <p:ext uri="{BB962C8B-B14F-4D97-AF65-F5344CB8AC3E}">
        <p14:creationId xmlns:p14="http://schemas.microsoft.com/office/powerpoint/2010/main" val="1484226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97224"/>
            <a:ext cx="864096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Grace (Laura Story)</a:t>
            </a:r>
            <a:endParaRPr lang="en-SG" sz="2400" b="1" dirty="0" smtClean="0"/>
          </a:p>
          <a:p>
            <a:pPr algn="ctr"/>
            <a:endParaRPr lang="en-SG" sz="1000" dirty="0"/>
          </a:p>
          <a:p>
            <a:pPr algn="ctr"/>
            <a:r>
              <a:rPr lang="en-SG" sz="2000" dirty="0" smtClean="0"/>
              <a:t>My heart is so proud. My mind is so unfocused. I see the things You do through me as great things I have done. And now You gently break me, then lovingly You take me And hold me as my Father and mould me as my Maker. </a:t>
            </a:r>
          </a:p>
          <a:p>
            <a:pPr algn="ctr"/>
            <a:endParaRPr lang="en-SG" sz="1000" i="1" dirty="0" smtClean="0"/>
          </a:p>
          <a:p>
            <a:pPr algn="ctr"/>
            <a:r>
              <a:rPr lang="en-SG" sz="2000" i="1" dirty="0" smtClean="0"/>
              <a:t>I ask you: "How many times will You pick me up, When I keep on letting You down? And each time I will fall short of Your glory, How far will forgiveness abound?" </a:t>
            </a:r>
          </a:p>
          <a:p>
            <a:pPr algn="ctr"/>
            <a:r>
              <a:rPr lang="en-SG" sz="2000" i="1" dirty="0" smtClean="0"/>
              <a:t>And You answer: "My child, I love you. And as long as you're seeking My face, You'll walk in the power of My daily sufficient Grace.“</a:t>
            </a:r>
          </a:p>
          <a:p>
            <a:pPr algn="ctr"/>
            <a:endParaRPr lang="en-SG" sz="1000" i="1" dirty="0"/>
          </a:p>
          <a:p>
            <a:pPr algn="ctr"/>
            <a:r>
              <a:rPr lang="en-SG" sz="2000" dirty="0" smtClean="0"/>
              <a:t>At times I may grow weak and feel a bit discouraged, Knowing that someone, somewhere could do a better job. For who am I to serve You? I know I don't deserve You. And that's the part that burns in my heart and keeps me hanging on. </a:t>
            </a:r>
          </a:p>
          <a:p>
            <a:pPr algn="ctr"/>
            <a:endParaRPr lang="en-SG" sz="1000" i="1" dirty="0" smtClean="0"/>
          </a:p>
          <a:p>
            <a:pPr algn="ctr"/>
            <a:r>
              <a:rPr lang="en-SG" sz="2000" i="1" dirty="0" smtClean="0"/>
              <a:t>You are so patient with me, Lord. </a:t>
            </a:r>
            <a:endParaRPr lang="en-SG" sz="2000" dirty="0" smtClean="0"/>
          </a:p>
          <a:p>
            <a:pPr algn="ctr"/>
            <a:endParaRPr lang="en-SG" sz="1000" dirty="0" smtClean="0"/>
          </a:p>
          <a:p>
            <a:pPr algn="ctr"/>
            <a:r>
              <a:rPr lang="en-SG" sz="2000" dirty="0" smtClean="0"/>
              <a:t>As I walk with You, I'm learning what Your Grace really means. </a:t>
            </a:r>
          </a:p>
          <a:p>
            <a:pPr algn="ctr"/>
            <a:r>
              <a:rPr lang="en-SG" sz="2000" dirty="0" smtClean="0"/>
              <a:t>The price that I could never pay was paid at Calvary. </a:t>
            </a:r>
          </a:p>
          <a:p>
            <a:pPr algn="ctr"/>
            <a:r>
              <a:rPr lang="en-SG" sz="2000" dirty="0" smtClean="0"/>
              <a:t>So, instead of trying to repay You, I'm learning to simply obey You </a:t>
            </a:r>
          </a:p>
          <a:p>
            <a:pPr algn="ctr"/>
            <a:r>
              <a:rPr lang="en-SG" sz="2000" dirty="0" smtClean="0"/>
              <a:t>By giving up my life to you; for all that You've given to me. 	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4146993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565</Words>
  <Application>Microsoft Office PowerPoint</Application>
  <PresentationFormat>On-screen Show (4:3)</PresentationFormat>
  <Paragraphs>57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Chien Chong</dc:creator>
  <cp:lastModifiedBy>Chien Chong</cp:lastModifiedBy>
  <cp:revision>1</cp:revision>
  <dcterms:created xsi:type="dcterms:W3CDTF">2019-01-25T02:55:43Z</dcterms:created>
  <dcterms:modified xsi:type="dcterms:W3CDTF">2019-01-25T03:05:30Z</dcterms:modified>
</cp:coreProperties>
</file>