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75" r:id="rId3"/>
    <p:sldId id="258" r:id="rId4"/>
    <p:sldId id="259" r:id="rId5"/>
    <p:sldId id="260" r:id="rId6"/>
    <p:sldId id="261" r:id="rId7"/>
    <p:sldId id="266" r:id="rId8"/>
    <p:sldId id="269" r:id="rId9"/>
    <p:sldId id="270" r:id="rId10"/>
    <p:sldId id="271" r:id="rId11"/>
    <p:sldId id="272" r:id="rId12"/>
    <p:sldId id="273" r:id="rId13"/>
    <p:sldId id="274"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7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978" autoAdjust="0"/>
  </p:normalViewPr>
  <p:slideViewPr>
    <p:cSldViewPr>
      <p:cViewPr varScale="1">
        <p:scale>
          <a:sx n="48" d="100"/>
          <a:sy n="48" d="100"/>
        </p:scale>
        <p:origin x="-1327" y="-55"/>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FC1EF3-0358-49B2-B13E-FDDE6D219872}" type="datetimeFigureOut">
              <a:rPr lang="en-SG" smtClean="0"/>
              <a:t>9/4/2019</a:t>
            </a:fld>
            <a:endParaRPr lang="en-S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375E63-67BF-4F68-ABB6-013F44B5C486}" type="slidenum">
              <a:rPr lang="en-SG" smtClean="0"/>
              <a:t>‹#›</a:t>
            </a:fld>
            <a:endParaRPr lang="en-SG"/>
          </a:p>
        </p:txBody>
      </p:sp>
    </p:spTree>
    <p:extLst>
      <p:ext uri="{BB962C8B-B14F-4D97-AF65-F5344CB8AC3E}">
        <p14:creationId xmlns:p14="http://schemas.microsoft.com/office/powerpoint/2010/main" val="2428516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Slide Number Placeholder 3"/>
          <p:cNvSpPr>
            <a:spLocks noGrp="1"/>
          </p:cNvSpPr>
          <p:nvPr>
            <p:ph type="sldNum" sz="quarter" idx="10"/>
          </p:nvPr>
        </p:nvSpPr>
        <p:spPr/>
        <p:txBody>
          <a:bodyPr/>
          <a:lstStyle/>
          <a:p>
            <a:fld id="{91375E63-67BF-4F68-ABB6-013F44B5C486}" type="slidenum">
              <a:rPr lang="en-SG" smtClean="0"/>
              <a:t>1</a:t>
            </a:fld>
            <a:endParaRPr lang="en-SG"/>
          </a:p>
        </p:txBody>
      </p:sp>
    </p:spTree>
    <p:extLst>
      <p:ext uri="{BB962C8B-B14F-4D97-AF65-F5344CB8AC3E}">
        <p14:creationId xmlns:p14="http://schemas.microsoft.com/office/powerpoint/2010/main" val="34210570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D625FF61-607F-412D-82CB-1D0A9BCEE3DD}" type="datetimeFigureOut">
              <a:rPr lang="en-SG" smtClean="0"/>
              <a:t>9/4/2019</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A8F249C-10E7-4D66-9280-4CCE157B0956}" type="slidenum">
              <a:rPr lang="en-SG" smtClean="0"/>
              <a:t>‹#›</a:t>
            </a:fld>
            <a:endParaRPr lang="en-SG"/>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25FF61-607F-412D-82CB-1D0A9BCEE3DD}" type="datetimeFigureOut">
              <a:rPr lang="en-SG" smtClean="0"/>
              <a:t>9/4/2019</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25FF61-607F-412D-82CB-1D0A9BCEE3DD}" type="datetimeFigureOut">
              <a:rPr lang="en-SG" smtClean="0"/>
              <a:t>9/4/2019</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D625FF61-607F-412D-82CB-1D0A9BCEE3DD}" type="datetimeFigureOut">
              <a:rPr lang="en-SG" smtClean="0"/>
              <a:t>9/4/2019</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A8F249C-10E7-4D66-9280-4CCE157B0956}" type="slidenum">
              <a:rPr lang="en-SG" smtClean="0"/>
              <a:t>‹#›</a:t>
            </a:fld>
            <a:endParaRPr lang="en-SG"/>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25FF61-607F-412D-82CB-1D0A9BCEE3DD}" type="datetimeFigureOut">
              <a:rPr lang="en-SG" smtClean="0"/>
              <a:t>9/4/2019</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625FF61-607F-412D-82CB-1D0A9BCEE3DD}" type="datetimeFigureOut">
              <a:rPr lang="en-SG" smtClean="0"/>
              <a:t>9/4/2019</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625FF61-607F-412D-82CB-1D0A9BCEE3DD}" type="datetimeFigureOut">
              <a:rPr lang="en-SG" smtClean="0"/>
              <a:t>9/4/2019</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625FF61-607F-412D-82CB-1D0A9BCEE3DD}" type="datetimeFigureOut">
              <a:rPr lang="en-SG" smtClean="0"/>
              <a:t>9/4/2019</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5FF61-607F-412D-82CB-1D0A9BCEE3DD}" type="datetimeFigureOut">
              <a:rPr lang="en-SG" smtClean="0"/>
              <a:t>9/4/2019</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25FF61-607F-412D-82CB-1D0A9BCEE3DD}" type="datetimeFigureOut">
              <a:rPr lang="en-SG" smtClean="0"/>
              <a:t>9/4/2019</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25FF61-607F-412D-82CB-1D0A9BCEE3DD}" type="datetimeFigureOut">
              <a:rPr lang="en-SG" smtClean="0"/>
              <a:t>9/4/2019</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A8F249C-10E7-4D66-9280-4CCE157B0956}" type="slidenum">
              <a:rPr lang="en-SG" smtClean="0"/>
              <a:t>‹#›</a:t>
            </a:fld>
            <a:endParaRPr lang="en-S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D625FF61-607F-412D-82CB-1D0A9BCEE3DD}" type="datetimeFigureOut">
              <a:rPr lang="en-SG" smtClean="0"/>
              <a:t>9/4/2019</a:t>
            </a:fld>
            <a:endParaRPr lang="en-SG"/>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SG"/>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2A8F249C-10E7-4D66-9280-4CCE157B0956}" type="slidenum">
              <a:rPr lang="en-SG" smtClean="0"/>
              <a:t>‹#›</a:t>
            </a:fld>
            <a:endParaRPr lang="en-SG"/>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SG" sz="2400" dirty="0" smtClean="0"/>
              <a:t>Ephesians 2.11-22</a:t>
            </a:r>
          </a:p>
          <a:p>
            <a:r>
              <a:rPr lang="en-SG" sz="2400" dirty="0" smtClean="0"/>
              <a:t>By Pastor Daniel Chua</a:t>
            </a:r>
            <a:endParaRPr lang="en-SG" sz="2400" dirty="0"/>
          </a:p>
        </p:txBody>
      </p:sp>
      <p:sp>
        <p:nvSpPr>
          <p:cNvPr id="2" name="Title 1"/>
          <p:cNvSpPr>
            <a:spLocks noGrp="1"/>
          </p:cNvSpPr>
          <p:nvPr>
            <p:ph type="ctrTitle"/>
          </p:nvPr>
        </p:nvSpPr>
        <p:spPr>
          <a:xfrm>
            <a:off x="395536" y="980728"/>
            <a:ext cx="8229600" cy="1828800"/>
          </a:xfrm>
        </p:spPr>
        <p:txBody>
          <a:bodyPr/>
          <a:lstStyle/>
          <a:p>
            <a:r>
              <a:rPr lang="en-SG" sz="4000" dirty="0" smtClean="0"/>
              <a:t>“Reconciled by </a:t>
            </a:r>
            <a:r>
              <a:rPr lang="en-SG" sz="4000" dirty="0" err="1" smtClean="0"/>
              <a:t>christ</a:t>
            </a:r>
            <a:r>
              <a:rPr lang="en-SG" sz="4000" dirty="0" smtClean="0"/>
              <a:t>”</a:t>
            </a:r>
            <a:endParaRPr lang="en-SG" sz="4000" dirty="0"/>
          </a:p>
        </p:txBody>
      </p:sp>
    </p:spTree>
    <p:extLst>
      <p:ext uri="{BB962C8B-B14F-4D97-AF65-F5344CB8AC3E}">
        <p14:creationId xmlns:p14="http://schemas.microsoft.com/office/powerpoint/2010/main" val="21585401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b="1" dirty="0" smtClean="0"/>
              <a:t>Result # 1: message of peace</a:t>
            </a:r>
            <a:endParaRPr lang="en-SG" b="1" dirty="0"/>
          </a:p>
        </p:txBody>
      </p:sp>
      <p:sp>
        <p:nvSpPr>
          <p:cNvPr id="3" name="Content Placeholder 2"/>
          <p:cNvSpPr>
            <a:spLocks noGrp="1"/>
          </p:cNvSpPr>
          <p:nvPr>
            <p:ph sz="quarter" idx="13"/>
          </p:nvPr>
        </p:nvSpPr>
        <p:spPr/>
        <p:txBody>
          <a:bodyPr>
            <a:normAutofit/>
          </a:bodyPr>
          <a:lstStyle/>
          <a:p>
            <a:r>
              <a:rPr lang="en-SG" sz="2800" i="1" baseline="30000" dirty="0"/>
              <a:t>17</a:t>
            </a:r>
            <a:r>
              <a:rPr lang="en-SG" sz="2800" i="1" dirty="0"/>
              <a:t> “He came and preached </a:t>
            </a:r>
            <a:r>
              <a:rPr lang="en-SG" sz="2800" b="1" i="1" dirty="0">
                <a:solidFill>
                  <a:srgbClr val="FFFF00"/>
                </a:solidFill>
              </a:rPr>
              <a:t>peace</a:t>
            </a:r>
            <a:r>
              <a:rPr lang="en-SG" sz="2800" i="1" dirty="0"/>
              <a:t> to you who were </a:t>
            </a:r>
            <a:r>
              <a:rPr lang="en-SG" sz="2800" i="1" dirty="0" smtClean="0"/>
              <a:t>        far away </a:t>
            </a:r>
            <a:r>
              <a:rPr lang="en-SG" sz="2800" i="1" dirty="0"/>
              <a:t>and </a:t>
            </a:r>
            <a:r>
              <a:rPr lang="en-SG" sz="2800" b="1" i="1" dirty="0">
                <a:solidFill>
                  <a:srgbClr val="FFFF00"/>
                </a:solidFill>
              </a:rPr>
              <a:t>peace</a:t>
            </a:r>
            <a:r>
              <a:rPr lang="en-SG" sz="2800" i="1" dirty="0"/>
              <a:t> to those who were near. </a:t>
            </a:r>
            <a:r>
              <a:rPr lang="en-SG" sz="2800" i="1" dirty="0" smtClean="0"/>
              <a:t>                </a:t>
            </a:r>
            <a:r>
              <a:rPr lang="en-SG" sz="2800" i="1" baseline="30000" dirty="0" smtClean="0"/>
              <a:t>18</a:t>
            </a:r>
            <a:r>
              <a:rPr lang="en-SG" sz="2800" i="1" dirty="0" smtClean="0"/>
              <a:t> </a:t>
            </a:r>
            <a:r>
              <a:rPr lang="en-SG" sz="2800" i="1" dirty="0"/>
              <a:t>For through him we both have access to the Father </a:t>
            </a:r>
            <a:r>
              <a:rPr lang="en-SG" sz="2800" i="1" dirty="0" smtClean="0"/>
              <a:t>by one </a:t>
            </a:r>
            <a:r>
              <a:rPr lang="en-SG" sz="2800" i="1" dirty="0"/>
              <a:t>Spirit</a:t>
            </a:r>
            <a:r>
              <a:rPr lang="en-SG" sz="2800" i="1" dirty="0" smtClean="0"/>
              <a:t>.” </a:t>
            </a:r>
            <a:r>
              <a:rPr lang="en-SG" sz="2000" i="1" dirty="0" smtClean="0"/>
              <a:t>Ephesians 2.17-18</a:t>
            </a:r>
          </a:p>
          <a:p>
            <a:endParaRPr lang="en-SG" sz="2800" i="1" dirty="0"/>
          </a:p>
          <a:p>
            <a:r>
              <a:rPr lang="en-SG" sz="2800" i="1" dirty="0" smtClean="0"/>
              <a:t>What does “peace” mean? Answer: (a) It means “forgiveness”; (b) end of strife and hostility </a:t>
            </a:r>
            <a:r>
              <a:rPr lang="en-SG" sz="1800" i="1" dirty="0" smtClean="0"/>
              <a:t>(v 14, 16)</a:t>
            </a:r>
            <a:endParaRPr lang="en-SG" sz="1800" dirty="0"/>
          </a:p>
        </p:txBody>
      </p:sp>
    </p:spTree>
    <p:extLst>
      <p:ext uri="{BB962C8B-B14F-4D97-AF65-F5344CB8AC3E}">
        <p14:creationId xmlns:p14="http://schemas.microsoft.com/office/powerpoint/2010/main" val="387826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b="1" dirty="0" smtClean="0"/>
              <a:t>Result # 2: NEW COMMUNITY is born!</a:t>
            </a:r>
            <a:endParaRPr lang="en-SG" b="1" dirty="0"/>
          </a:p>
        </p:txBody>
      </p:sp>
      <p:sp>
        <p:nvSpPr>
          <p:cNvPr id="3" name="Content Placeholder 2"/>
          <p:cNvSpPr>
            <a:spLocks noGrp="1"/>
          </p:cNvSpPr>
          <p:nvPr>
            <p:ph sz="quarter" idx="13"/>
          </p:nvPr>
        </p:nvSpPr>
        <p:spPr/>
        <p:txBody>
          <a:bodyPr>
            <a:normAutofit/>
          </a:bodyPr>
          <a:lstStyle/>
          <a:p>
            <a:r>
              <a:rPr lang="en-SG" sz="2800" i="1" baseline="30000" dirty="0"/>
              <a:t>19</a:t>
            </a:r>
            <a:r>
              <a:rPr lang="en-SG" sz="2800" i="1" dirty="0"/>
              <a:t> “Consequently, you are no longer foreigners and aliens, but fellow-citizens with God’s people and </a:t>
            </a:r>
            <a:r>
              <a:rPr lang="en-SG" sz="2800" i="1" dirty="0">
                <a:solidFill>
                  <a:srgbClr val="FFFF00"/>
                </a:solidFill>
              </a:rPr>
              <a:t>members of God’s household</a:t>
            </a:r>
            <a:r>
              <a:rPr lang="en-SG" sz="2800" i="1" dirty="0"/>
              <a:t>, </a:t>
            </a:r>
            <a:r>
              <a:rPr lang="en-SG" sz="2800" i="1" baseline="30000" dirty="0"/>
              <a:t>20</a:t>
            </a:r>
            <a:r>
              <a:rPr lang="en-SG" sz="2800" i="1" dirty="0"/>
              <a:t> </a:t>
            </a:r>
            <a:r>
              <a:rPr lang="en-SG" sz="2800" i="1" dirty="0">
                <a:solidFill>
                  <a:srgbClr val="FFFF00"/>
                </a:solidFill>
              </a:rPr>
              <a:t>built on the foundation of the apostles and prophets, with Christ Jesus himself as the chief cornerstone</a:t>
            </a:r>
            <a:r>
              <a:rPr lang="en-SG" sz="2800" i="1" dirty="0"/>
              <a:t>. </a:t>
            </a:r>
            <a:r>
              <a:rPr lang="en-SG" sz="2800" i="1" baseline="30000" dirty="0"/>
              <a:t>21</a:t>
            </a:r>
            <a:r>
              <a:rPr lang="en-SG" sz="2800" i="1" dirty="0"/>
              <a:t> In him the whole building is </a:t>
            </a:r>
            <a:r>
              <a:rPr lang="en-SG" sz="2800" i="1" dirty="0">
                <a:solidFill>
                  <a:srgbClr val="FFC715"/>
                </a:solidFill>
              </a:rPr>
              <a:t>joined together </a:t>
            </a:r>
            <a:r>
              <a:rPr lang="en-SG" sz="2800" i="1" dirty="0"/>
              <a:t>and rises to become a holy temple in the Lord. </a:t>
            </a:r>
            <a:r>
              <a:rPr lang="en-SG" sz="2800" i="1" baseline="30000" dirty="0"/>
              <a:t>22</a:t>
            </a:r>
            <a:r>
              <a:rPr lang="en-SG" sz="2800" i="1" dirty="0"/>
              <a:t> And in him you too are being </a:t>
            </a:r>
            <a:r>
              <a:rPr lang="en-SG" sz="2800" i="1" dirty="0">
                <a:solidFill>
                  <a:srgbClr val="FFC715"/>
                </a:solidFill>
              </a:rPr>
              <a:t>built together</a:t>
            </a:r>
            <a:r>
              <a:rPr lang="en-SG" sz="2800" i="1" dirty="0"/>
              <a:t> to become a dwelling in which God lives by his Spirit.”</a:t>
            </a:r>
            <a:endParaRPr lang="en-SG" sz="2800" dirty="0"/>
          </a:p>
          <a:p>
            <a:endParaRPr lang="en-SG" sz="2800" dirty="0"/>
          </a:p>
        </p:txBody>
      </p:sp>
    </p:spTree>
    <p:extLst>
      <p:ext uri="{BB962C8B-B14F-4D97-AF65-F5344CB8AC3E}">
        <p14:creationId xmlns:p14="http://schemas.microsoft.com/office/powerpoint/2010/main" val="27433712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681"/>
            <a:ext cx="7924800" cy="1143000"/>
          </a:xfrm>
        </p:spPr>
        <p:txBody>
          <a:bodyPr/>
          <a:lstStyle/>
          <a:p>
            <a:r>
              <a:rPr lang="en-SG" dirty="0" smtClean="0"/>
              <a:t>Insight!</a:t>
            </a:r>
            <a:endParaRPr lang="en-SG" dirty="0"/>
          </a:p>
        </p:txBody>
      </p:sp>
      <p:sp>
        <p:nvSpPr>
          <p:cNvPr id="3" name="Content Placeholder 2"/>
          <p:cNvSpPr>
            <a:spLocks noGrp="1"/>
          </p:cNvSpPr>
          <p:nvPr>
            <p:ph sz="quarter" idx="13"/>
          </p:nvPr>
        </p:nvSpPr>
        <p:spPr>
          <a:xfrm>
            <a:off x="609600" y="1268760"/>
            <a:ext cx="7924800" cy="4446240"/>
          </a:xfrm>
        </p:spPr>
        <p:txBody>
          <a:bodyPr>
            <a:normAutofit lnSpcReduction="10000"/>
          </a:bodyPr>
          <a:lstStyle/>
          <a:p>
            <a:pPr algn="ctr"/>
            <a:r>
              <a:rPr lang="en-SG" sz="2800" dirty="0" smtClean="0">
                <a:solidFill>
                  <a:srgbClr val="FFFF00"/>
                </a:solidFill>
              </a:rPr>
              <a:t>SYFC ministry is </a:t>
            </a:r>
            <a:r>
              <a:rPr lang="en-SG" sz="2800" dirty="0">
                <a:solidFill>
                  <a:srgbClr val="FFFF00"/>
                </a:solidFill>
              </a:rPr>
              <a:t>not programs, but people. </a:t>
            </a:r>
            <a:r>
              <a:rPr lang="en-SG" sz="2800" dirty="0" smtClean="0">
                <a:solidFill>
                  <a:srgbClr val="FFFF00"/>
                </a:solidFill>
              </a:rPr>
              <a:t>SYFC ministry is not </a:t>
            </a:r>
            <a:r>
              <a:rPr lang="en-SG" sz="2800" dirty="0">
                <a:solidFill>
                  <a:srgbClr val="FFFF00"/>
                </a:solidFill>
              </a:rPr>
              <a:t>events, but encounters. </a:t>
            </a:r>
            <a:r>
              <a:rPr lang="en-SG" sz="2800" dirty="0" smtClean="0">
                <a:solidFill>
                  <a:srgbClr val="FFFF00"/>
                </a:solidFill>
              </a:rPr>
              <a:t>SYFC legacy is </a:t>
            </a:r>
            <a:r>
              <a:rPr lang="en-SG" sz="2800" dirty="0">
                <a:solidFill>
                  <a:srgbClr val="FFFF00"/>
                </a:solidFill>
              </a:rPr>
              <a:t>not rituals, but relationships. </a:t>
            </a:r>
            <a:r>
              <a:rPr lang="en-SG" sz="2800" dirty="0" smtClean="0">
                <a:solidFill>
                  <a:srgbClr val="FFFF00"/>
                </a:solidFill>
              </a:rPr>
              <a:t>SYFC legacy is </a:t>
            </a:r>
            <a:r>
              <a:rPr lang="en-SG" sz="2800" dirty="0">
                <a:solidFill>
                  <a:srgbClr val="FFFF00"/>
                </a:solidFill>
              </a:rPr>
              <a:t>not traditions, but transformed </a:t>
            </a:r>
            <a:r>
              <a:rPr lang="en-SG" sz="2800" dirty="0" smtClean="0">
                <a:solidFill>
                  <a:srgbClr val="FFFF00"/>
                </a:solidFill>
              </a:rPr>
              <a:t> lives</a:t>
            </a:r>
            <a:r>
              <a:rPr lang="en-SG" sz="2800" dirty="0">
                <a:solidFill>
                  <a:srgbClr val="FFFF00"/>
                </a:solidFill>
              </a:rPr>
              <a:t>. It’s the place where God is proud </a:t>
            </a:r>
            <a:r>
              <a:rPr lang="en-SG" sz="2800" dirty="0" smtClean="0">
                <a:solidFill>
                  <a:srgbClr val="FFFF00"/>
                </a:solidFill>
              </a:rPr>
              <a:t>to </a:t>
            </a:r>
            <a:r>
              <a:rPr lang="en-SG" sz="2800" dirty="0">
                <a:solidFill>
                  <a:srgbClr val="FFFF00"/>
                </a:solidFill>
              </a:rPr>
              <a:t>call “home”. </a:t>
            </a:r>
            <a:endParaRPr lang="en-SG" sz="2800" dirty="0" smtClean="0">
              <a:solidFill>
                <a:srgbClr val="FFFF00"/>
              </a:solidFill>
            </a:endParaRPr>
          </a:p>
          <a:p>
            <a:pPr algn="ctr"/>
            <a:endParaRPr lang="en-SG" sz="2800" dirty="0"/>
          </a:p>
          <a:p>
            <a:pPr algn="ctr"/>
            <a:r>
              <a:rPr lang="en-SG" sz="2800" dirty="0" smtClean="0"/>
              <a:t>Are </a:t>
            </a:r>
            <a:r>
              <a:rPr lang="en-SG" sz="2800" dirty="0"/>
              <a:t>we ready to welcome him? Will he feel at home when he steps in? Is our relationships marked by forgiveness, harmony, and unity? Or will he find broken relationships instead of reconciled people?</a:t>
            </a:r>
          </a:p>
          <a:p>
            <a:endParaRPr lang="en-SG" dirty="0"/>
          </a:p>
        </p:txBody>
      </p:sp>
    </p:spTree>
    <p:extLst>
      <p:ext uri="{BB962C8B-B14F-4D97-AF65-F5344CB8AC3E}">
        <p14:creationId xmlns:p14="http://schemas.microsoft.com/office/powerpoint/2010/main" val="17525286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dirty="0" smtClean="0"/>
              <a:t>Final reminders</a:t>
            </a:r>
            <a:endParaRPr lang="en-SG" dirty="0"/>
          </a:p>
        </p:txBody>
      </p:sp>
      <p:sp>
        <p:nvSpPr>
          <p:cNvPr id="3" name="Content Placeholder 2"/>
          <p:cNvSpPr>
            <a:spLocks noGrp="1"/>
          </p:cNvSpPr>
          <p:nvPr>
            <p:ph sz="quarter" idx="13"/>
          </p:nvPr>
        </p:nvSpPr>
        <p:spPr/>
        <p:txBody>
          <a:bodyPr>
            <a:normAutofit/>
          </a:bodyPr>
          <a:lstStyle/>
          <a:p>
            <a:r>
              <a:rPr lang="en-SG" sz="2800" dirty="0"/>
              <a:t>Whether Jews of Gentiles, saints or sinners, we have all been reconciled into one new body; after which as one body we are reconciled with God to become his church, his holy people, a people who embrace peace and unity. May we live in such ways that our Father through his Spirit is please to dwell in our </a:t>
            </a:r>
            <a:r>
              <a:rPr lang="en-SG" sz="2800" dirty="0" smtClean="0"/>
              <a:t>midst!</a:t>
            </a:r>
            <a:endParaRPr lang="en-SG" sz="2800" dirty="0"/>
          </a:p>
          <a:p>
            <a:endParaRPr lang="en-SG" sz="2800" dirty="0"/>
          </a:p>
        </p:txBody>
      </p:sp>
    </p:spTree>
    <p:extLst>
      <p:ext uri="{BB962C8B-B14F-4D97-AF65-F5344CB8AC3E}">
        <p14:creationId xmlns:p14="http://schemas.microsoft.com/office/powerpoint/2010/main" val="6018809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7924800" cy="1143000"/>
          </a:xfrm>
        </p:spPr>
        <p:txBody>
          <a:bodyPr/>
          <a:lstStyle/>
          <a:p>
            <a:r>
              <a:rPr lang="en-SG" dirty="0" smtClean="0"/>
              <a:t>DISCUSS &amp; SHARE </a:t>
            </a:r>
            <a:r>
              <a:rPr lang="en-SG" sz="2400" dirty="0" smtClean="0"/>
              <a:t>IN SMALL GROUPS</a:t>
            </a:r>
            <a:endParaRPr lang="en-SG" sz="2400" dirty="0"/>
          </a:p>
        </p:txBody>
      </p:sp>
      <p:sp>
        <p:nvSpPr>
          <p:cNvPr id="3" name="Content Placeholder 2"/>
          <p:cNvSpPr>
            <a:spLocks noGrp="1"/>
          </p:cNvSpPr>
          <p:nvPr>
            <p:ph sz="quarter" idx="13"/>
          </p:nvPr>
        </p:nvSpPr>
        <p:spPr>
          <a:xfrm>
            <a:off x="609600" y="1412776"/>
            <a:ext cx="7924800" cy="4302224"/>
          </a:xfrm>
        </p:spPr>
        <p:txBody>
          <a:bodyPr>
            <a:normAutofit lnSpcReduction="10000"/>
          </a:bodyPr>
          <a:lstStyle/>
          <a:p>
            <a:r>
              <a:rPr lang="en-SG" sz="2400" dirty="0" smtClean="0"/>
              <a:t>Is there a bridge of reconciliation that God needs to build in my life today?</a:t>
            </a:r>
          </a:p>
          <a:p>
            <a:endParaRPr lang="en-SG" sz="2400" dirty="0" smtClean="0"/>
          </a:p>
          <a:p>
            <a:r>
              <a:rPr lang="en-SG" sz="2400" dirty="0" smtClean="0"/>
              <a:t>Is the community of SYFC one where “the whole building is joined together… to become a holy temple in the Lord” (v 21)?</a:t>
            </a:r>
          </a:p>
          <a:p>
            <a:pPr marL="0" indent="0">
              <a:buNone/>
            </a:pPr>
            <a:endParaRPr lang="en-SG" sz="2400" dirty="0" smtClean="0"/>
          </a:p>
          <a:p>
            <a:r>
              <a:rPr lang="en-SG" sz="2400" dirty="0" smtClean="0"/>
              <a:t>How do we ensure that the ministry of SYFC is not about programs but people; not about events, but encounters; not about rituals, but relationships; and not about traditions, but transformed lives?</a:t>
            </a:r>
          </a:p>
          <a:p>
            <a:pPr marL="0" indent="0">
              <a:buNone/>
            </a:pPr>
            <a:endParaRPr lang="en-SG" sz="2400" dirty="0"/>
          </a:p>
        </p:txBody>
      </p:sp>
    </p:spTree>
    <p:extLst>
      <p:ext uri="{BB962C8B-B14F-4D97-AF65-F5344CB8AC3E}">
        <p14:creationId xmlns:p14="http://schemas.microsoft.com/office/powerpoint/2010/main" val="3947329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sz="3600" b="1" dirty="0" smtClean="0">
                <a:solidFill>
                  <a:srgbClr val="FFC000"/>
                </a:solidFill>
              </a:rPr>
              <a:t>Recap</a:t>
            </a:r>
            <a:endParaRPr lang="en-SG" sz="3600" b="1" dirty="0">
              <a:solidFill>
                <a:srgbClr val="FFC000"/>
              </a:solidFill>
            </a:endParaRPr>
          </a:p>
        </p:txBody>
      </p:sp>
      <p:sp>
        <p:nvSpPr>
          <p:cNvPr id="3" name="Content Placeholder 2"/>
          <p:cNvSpPr>
            <a:spLocks noGrp="1"/>
          </p:cNvSpPr>
          <p:nvPr>
            <p:ph sz="quarter" idx="13"/>
          </p:nvPr>
        </p:nvSpPr>
        <p:spPr>
          <a:xfrm>
            <a:off x="323528" y="1628800"/>
            <a:ext cx="6842720" cy="4114800"/>
          </a:xfrm>
        </p:spPr>
        <p:txBody>
          <a:bodyPr>
            <a:noAutofit/>
          </a:bodyPr>
          <a:lstStyle/>
          <a:p>
            <a:pPr marL="0" indent="0">
              <a:buNone/>
            </a:pPr>
            <a:r>
              <a:rPr lang="en-SG" sz="2400" b="1" dirty="0" smtClean="0"/>
              <a:t>1.1-14	Father chose, Son redeemed, Spirit sealed us</a:t>
            </a:r>
          </a:p>
          <a:p>
            <a:pPr marL="0" indent="0">
              <a:buNone/>
            </a:pPr>
            <a:r>
              <a:rPr lang="en-SG" sz="2400" b="1" dirty="0" smtClean="0"/>
              <a:t>1.15-23	Paul prays for them to know their hope,  	glorious Inheritance, incomparably great 	power</a:t>
            </a:r>
          </a:p>
          <a:p>
            <a:pPr marL="0" indent="0">
              <a:buNone/>
            </a:pPr>
            <a:r>
              <a:rPr lang="en-SG" sz="2400" b="1" dirty="0" smtClean="0"/>
              <a:t>2.1-10	Alive in Christ, death to sinful nature</a:t>
            </a:r>
          </a:p>
          <a:p>
            <a:pPr marL="0" indent="0">
              <a:buNone/>
            </a:pPr>
            <a:r>
              <a:rPr lang="en-SG" sz="2400" b="1" dirty="0" smtClean="0"/>
              <a:t>2.11-22	Brought near and reconciled through blood</a:t>
            </a:r>
          </a:p>
          <a:p>
            <a:pPr marL="137160" indent="0">
              <a:buNone/>
            </a:pPr>
            <a:r>
              <a:rPr lang="en-SG" sz="2400" b="1" dirty="0"/>
              <a:t>	</a:t>
            </a:r>
            <a:r>
              <a:rPr lang="en-SG" sz="2400" b="1" dirty="0" smtClean="0"/>
              <a:t>	of Christ</a:t>
            </a:r>
            <a:endParaRPr lang="en-SG" sz="2400" b="1" dirty="0"/>
          </a:p>
        </p:txBody>
      </p:sp>
      <p:sp>
        <p:nvSpPr>
          <p:cNvPr id="4" name="TextBox 3"/>
          <p:cNvSpPr txBox="1"/>
          <p:nvPr/>
        </p:nvSpPr>
        <p:spPr>
          <a:xfrm>
            <a:off x="7007603" y="1741479"/>
            <a:ext cx="1980670" cy="2646878"/>
          </a:xfrm>
          <a:prstGeom prst="rect">
            <a:avLst/>
          </a:prstGeom>
          <a:noFill/>
        </p:spPr>
        <p:txBody>
          <a:bodyPr wrap="none" rtlCol="0">
            <a:spAutoFit/>
          </a:bodyPr>
          <a:lstStyle/>
          <a:p>
            <a:r>
              <a:rPr lang="en-SG" sz="2000" b="1" dirty="0" smtClean="0">
                <a:solidFill>
                  <a:srgbClr val="FFFF00"/>
                </a:solidFill>
              </a:rPr>
              <a:t>REDEMPTION</a:t>
            </a:r>
          </a:p>
          <a:p>
            <a:endParaRPr lang="en-SG" dirty="0" smtClean="0"/>
          </a:p>
          <a:p>
            <a:endParaRPr lang="en-SG" dirty="0"/>
          </a:p>
          <a:p>
            <a:endParaRPr lang="en-SG" dirty="0" smtClean="0"/>
          </a:p>
          <a:p>
            <a:endParaRPr lang="en-SG" dirty="0" smtClean="0"/>
          </a:p>
          <a:p>
            <a:endParaRPr lang="en-SG" dirty="0"/>
          </a:p>
          <a:p>
            <a:endParaRPr lang="en-SG" dirty="0" smtClean="0"/>
          </a:p>
          <a:p>
            <a:endParaRPr lang="en-SG" dirty="0"/>
          </a:p>
          <a:p>
            <a:r>
              <a:rPr lang="en-SG" sz="2000" b="1" dirty="0" smtClean="0">
                <a:solidFill>
                  <a:srgbClr val="FFFF00"/>
                </a:solidFill>
              </a:rPr>
              <a:t>RECONCILIATION</a:t>
            </a:r>
            <a:endParaRPr lang="en-SG" sz="2000" b="1" dirty="0">
              <a:solidFill>
                <a:srgbClr val="FFFF00"/>
              </a:solidFill>
            </a:endParaRPr>
          </a:p>
        </p:txBody>
      </p:sp>
    </p:spTree>
    <p:extLst>
      <p:ext uri="{BB962C8B-B14F-4D97-AF65-F5344CB8AC3E}">
        <p14:creationId xmlns:p14="http://schemas.microsoft.com/office/powerpoint/2010/main" val="1485795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SG" sz="3600" b="1" dirty="0" err="1" smtClean="0">
                <a:solidFill>
                  <a:srgbClr val="FFC000"/>
                </a:solidFill>
              </a:rPr>
              <a:t>i</a:t>
            </a:r>
            <a:r>
              <a:rPr lang="en-SG" sz="3600" b="1" dirty="0" smtClean="0">
                <a:solidFill>
                  <a:srgbClr val="FFC000"/>
                </a:solidFill>
              </a:rPr>
              <a:t>. WHAT WE ONCE WERE</a:t>
            </a:r>
            <a:endParaRPr lang="en-SG" sz="2700" b="1" dirty="0">
              <a:solidFill>
                <a:srgbClr val="FFC000"/>
              </a:solidFill>
            </a:endParaRPr>
          </a:p>
        </p:txBody>
      </p:sp>
      <p:sp>
        <p:nvSpPr>
          <p:cNvPr id="3" name="Content Placeholder 2"/>
          <p:cNvSpPr>
            <a:spLocks noGrp="1"/>
          </p:cNvSpPr>
          <p:nvPr>
            <p:ph sz="quarter" idx="13"/>
          </p:nvPr>
        </p:nvSpPr>
        <p:spPr/>
        <p:txBody>
          <a:bodyPr>
            <a:normAutofit/>
          </a:bodyPr>
          <a:lstStyle/>
          <a:p>
            <a:pPr algn="ctr"/>
            <a:r>
              <a:rPr lang="en-SG" sz="2800" i="1" baseline="30000" dirty="0"/>
              <a:t>11</a:t>
            </a:r>
            <a:r>
              <a:rPr lang="en-SG" sz="2800" i="1" dirty="0"/>
              <a:t> “Therefore, remember that formerly you who are </a:t>
            </a:r>
            <a:r>
              <a:rPr lang="en-SG" sz="2800" b="1" i="1" dirty="0">
                <a:solidFill>
                  <a:srgbClr val="FFFF00"/>
                </a:solidFill>
              </a:rPr>
              <a:t>Gentiles</a:t>
            </a:r>
            <a:r>
              <a:rPr lang="en-SG" sz="2800" b="1" i="1" dirty="0"/>
              <a:t> </a:t>
            </a:r>
            <a:r>
              <a:rPr lang="en-SG" sz="2800" i="1" dirty="0"/>
              <a:t>by birth and called </a:t>
            </a:r>
            <a:r>
              <a:rPr lang="en-SG" sz="2800" b="1" i="1" dirty="0">
                <a:solidFill>
                  <a:srgbClr val="FFFF00"/>
                </a:solidFill>
              </a:rPr>
              <a:t>“uncircumcised”</a:t>
            </a:r>
            <a:r>
              <a:rPr lang="en-SG" sz="2800" i="1" dirty="0">
                <a:solidFill>
                  <a:srgbClr val="FFFF00"/>
                </a:solidFill>
              </a:rPr>
              <a:t> </a:t>
            </a:r>
            <a:r>
              <a:rPr lang="en-SG" sz="2800" i="1" dirty="0"/>
              <a:t>by those who call themselves “the circumcision” (that done in the body by the hands of men) – </a:t>
            </a:r>
            <a:r>
              <a:rPr lang="en-SG" sz="2800" i="1" dirty="0" smtClean="0"/>
              <a:t> </a:t>
            </a:r>
            <a:r>
              <a:rPr lang="en-SG" sz="2800" i="1" baseline="30000" dirty="0" smtClean="0"/>
              <a:t>12</a:t>
            </a:r>
            <a:r>
              <a:rPr lang="en-SG" sz="2800" i="1" dirty="0" smtClean="0"/>
              <a:t> </a:t>
            </a:r>
            <a:r>
              <a:rPr lang="en-SG" sz="2800" i="1" dirty="0"/>
              <a:t>remember that at that time you were separate from Christ, excluded from citizenship in Israel </a:t>
            </a:r>
            <a:r>
              <a:rPr lang="en-SG" sz="2800" i="1" dirty="0" smtClean="0"/>
              <a:t>and </a:t>
            </a:r>
            <a:r>
              <a:rPr lang="en-SG" sz="2800" i="1" dirty="0"/>
              <a:t>foreigners to the covenants of the </a:t>
            </a:r>
            <a:r>
              <a:rPr lang="en-SG" sz="2800" i="1" dirty="0" smtClean="0"/>
              <a:t>promise, without </a:t>
            </a:r>
            <a:r>
              <a:rPr lang="en-SG" sz="2800" i="1" dirty="0"/>
              <a:t>hope and without God </a:t>
            </a:r>
            <a:r>
              <a:rPr lang="en-SG" sz="2800" i="1" dirty="0" smtClean="0"/>
              <a:t>                 in </a:t>
            </a:r>
            <a:r>
              <a:rPr lang="en-SG" sz="2800" i="1" dirty="0"/>
              <a:t>the world.” </a:t>
            </a:r>
            <a:r>
              <a:rPr lang="en-SG" sz="2800" i="1" dirty="0" smtClean="0"/>
              <a:t>(</a:t>
            </a:r>
            <a:r>
              <a:rPr lang="en-SG" sz="2800" i="1" dirty="0" err="1" smtClean="0"/>
              <a:t>Eph</a:t>
            </a:r>
            <a:r>
              <a:rPr lang="en-SG" sz="2800" i="1" dirty="0" smtClean="0"/>
              <a:t> 2.11-12)</a:t>
            </a:r>
            <a:endParaRPr lang="en-SG" sz="2800" i="1" dirty="0"/>
          </a:p>
          <a:p>
            <a:endParaRPr lang="en-SG" sz="2400" i="1" dirty="0"/>
          </a:p>
        </p:txBody>
      </p:sp>
    </p:spTree>
    <p:extLst>
      <p:ext uri="{BB962C8B-B14F-4D97-AF65-F5344CB8AC3E}">
        <p14:creationId xmlns:p14="http://schemas.microsoft.com/office/powerpoint/2010/main" val="3725753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normAutofit/>
          </a:bodyPr>
          <a:lstStyle/>
          <a:p>
            <a:r>
              <a:rPr lang="en-SG" sz="3600" b="1" dirty="0" err="1" smtClean="0">
                <a:solidFill>
                  <a:srgbClr val="FFC000"/>
                </a:solidFill>
              </a:rPr>
              <a:t>i</a:t>
            </a:r>
            <a:r>
              <a:rPr lang="en-SG" sz="3600" b="1" dirty="0" smtClean="0">
                <a:solidFill>
                  <a:srgbClr val="FFC000"/>
                </a:solidFill>
              </a:rPr>
              <a:t>. WHAT WE ONCE WERE</a:t>
            </a:r>
            <a:r>
              <a:rPr lang="en-SG" sz="3600" dirty="0" smtClean="0"/>
              <a:t> </a:t>
            </a:r>
            <a:r>
              <a:rPr lang="en-SG" sz="2800" dirty="0" err="1" smtClean="0"/>
              <a:t>EpH</a:t>
            </a:r>
            <a:r>
              <a:rPr lang="en-SG" sz="2800" dirty="0" smtClean="0"/>
              <a:t> 2.11-12</a:t>
            </a:r>
            <a:endParaRPr lang="en-SG" sz="2800" dirty="0"/>
          </a:p>
        </p:txBody>
      </p:sp>
      <p:sp>
        <p:nvSpPr>
          <p:cNvPr id="3" name="Content Placeholder 2"/>
          <p:cNvSpPr>
            <a:spLocks noGrp="1"/>
          </p:cNvSpPr>
          <p:nvPr>
            <p:ph sz="quarter" idx="13"/>
          </p:nvPr>
        </p:nvSpPr>
        <p:spPr>
          <a:xfrm>
            <a:off x="467544" y="1772816"/>
            <a:ext cx="8229600" cy="4709160"/>
          </a:xfrm>
        </p:spPr>
        <p:txBody>
          <a:bodyPr>
            <a:normAutofit/>
          </a:bodyPr>
          <a:lstStyle/>
          <a:p>
            <a:pPr algn="ctr"/>
            <a:r>
              <a:rPr lang="en-SG" sz="2800" i="1" baseline="30000" dirty="0"/>
              <a:t>11</a:t>
            </a:r>
            <a:r>
              <a:rPr lang="en-SG" sz="2800" i="1" dirty="0"/>
              <a:t> “Therefore, remember that formerly you who are </a:t>
            </a:r>
            <a:r>
              <a:rPr lang="en-SG" sz="2800" b="1" i="1" dirty="0"/>
              <a:t>Gentiles </a:t>
            </a:r>
            <a:r>
              <a:rPr lang="en-SG" sz="2800" i="1" dirty="0"/>
              <a:t>by birth and called </a:t>
            </a:r>
            <a:r>
              <a:rPr lang="en-SG" sz="2800" b="1" i="1" dirty="0"/>
              <a:t>“uncircumcised”</a:t>
            </a:r>
            <a:r>
              <a:rPr lang="en-SG" sz="2800" i="1" dirty="0"/>
              <a:t> by those who call themselves “the circumcision” (that done in the body by the hands of men) – </a:t>
            </a:r>
            <a:r>
              <a:rPr lang="en-SG" sz="2800" i="1" dirty="0" smtClean="0"/>
              <a:t> </a:t>
            </a:r>
            <a:r>
              <a:rPr lang="en-SG" sz="2800" i="1" baseline="30000" dirty="0" smtClean="0"/>
              <a:t>12</a:t>
            </a:r>
            <a:r>
              <a:rPr lang="en-SG" sz="2800" i="1" dirty="0" smtClean="0"/>
              <a:t> </a:t>
            </a:r>
            <a:r>
              <a:rPr lang="en-SG" sz="2800" i="1" dirty="0"/>
              <a:t>remember that at that time you were </a:t>
            </a:r>
            <a:r>
              <a:rPr lang="en-SG" sz="2800" i="1" dirty="0">
                <a:solidFill>
                  <a:srgbClr val="FFFF00"/>
                </a:solidFill>
              </a:rPr>
              <a:t>separate</a:t>
            </a:r>
            <a:r>
              <a:rPr lang="en-SG" sz="2800" i="1" dirty="0"/>
              <a:t> from Christ, </a:t>
            </a:r>
            <a:r>
              <a:rPr lang="en-SG" sz="2800" i="1" dirty="0">
                <a:solidFill>
                  <a:srgbClr val="FFFF00"/>
                </a:solidFill>
              </a:rPr>
              <a:t>excluded</a:t>
            </a:r>
            <a:r>
              <a:rPr lang="en-SG" sz="2800" i="1" dirty="0"/>
              <a:t> from citizenship in Israel </a:t>
            </a:r>
            <a:r>
              <a:rPr lang="en-SG" sz="2800" i="1" dirty="0" smtClean="0"/>
              <a:t> and </a:t>
            </a:r>
            <a:r>
              <a:rPr lang="en-SG" sz="2800" i="1" dirty="0">
                <a:solidFill>
                  <a:srgbClr val="FFFF00"/>
                </a:solidFill>
              </a:rPr>
              <a:t>foreigners</a:t>
            </a:r>
            <a:r>
              <a:rPr lang="en-SG" sz="2800" i="1" dirty="0"/>
              <a:t> to the covenants of the </a:t>
            </a:r>
            <a:r>
              <a:rPr lang="en-SG" sz="2800" i="1" dirty="0" smtClean="0"/>
              <a:t>promise, </a:t>
            </a:r>
            <a:r>
              <a:rPr lang="en-SG" sz="2800" i="1" dirty="0" smtClean="0">
                <a:solidFill>
                  <a:srgbClr val="FFFF00"/>
                </a:solidFill>
              </a:rPr>
              <a:t>without </a:t>
            </a:r>
            <a:r>
              <a:rPr lang="en-SG" sz="2800" i="1" dirty="0">
                <a:solidFill>
                  <a:srgbClr val="FFFF00"/>
                </a:solidFill>
              </a:rPr>
              <a:t>hope </a:t>
            </a:r>
            <a:r>
              <a:rPr lang="en-SG" sz="2800" i="1" dirty="0"/>
              <a:t>and </a:t>
            </a:r>
            <a:r>
              <a:rPr lang="en-SG" sz="2800" i="1" dirty="0">
                <a:solidFill>
                  <a:srgbClr val="FFFF00"/>
                </a:solidFill>
              </a:rPr>
              <a:t>without God </a:t>
            </a:r>
            <a:r>
              <a:rPr lang="en-SG" sz="2800" i="1" dirty="0"/>
              <a:t>in the world.” </a:t>
            </a:r>
          </a:p>
          <a:p>
            <a:endParaRPr lang="en-SG" sz="2400" i="1" dirty="0"/>
          </a:p>
        </p:txBody>
      </p:sp>
    </p:spTree>
    <p:extLst>
      <p:ext uri="{BB962C8B-B14F-4D97-AF65-F5344CB8AC3E}">
        <p14:creationId xmlns:p14="http://schemas.microsoft.com/office/powerpoint/2010/main" val="33030085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SG" sz="3600" b="1" dirty="0" err="1" smtClean="0">
                <a:solidFill>
                  <a:srgbClr val="FFC000"/>
                </a:solidFill>
              </a:rPr>
              <a:t>i</a:t>
            </a:r>
            <a:r>
              <a:rPr lang="en-SG" sz="3600" b="1" dirty="0" smtClean="0">
                <a:solidFill>
                  <a:srgbClr val="FFC000"/>
                </a:solidFill>
              </a:rPr>
              <a:t>. What we once were</a:t>
            </a:r>
            <a:endParaRPr lang="en-SG" sz="3600" b="1" dirty="0">
              <a:solidFill>
                <a:srgbClr val="FFC000"/>
              </a:solidFill>
            </a:endParaRPr>
          </a:p>
        </p:txBody>
      </p:sp>
      <p:sp>
        <p:nvSpPr>
          <p:cNvPr id="3" name="Content Placeholder 2"/>
          <p:cNvSpPr>
            <a:spLocks noGrp="1"/>
          </p:cNvSpPr>
          <p:nvPr>
            <p:ph sz="quarter" idx="13"/>
          </p:nvPr>
        </p:nvSpPr>
        <p:spPr/>
        <p:txBody>
          <a:bodyPr>
            <a:normAutofit/>
          </a:bodyPr>
          <a:lstStyle/>
          <a:p>
            <a:pPr algn="ctr"/>
            <a:r>
              <a:rPr lang="en-SG" sz="2800" i="1" baseline="30000" dirty="0"/>
              <a:t>11</a:t>
            </a:r>
            <a:r>
              <a:rPr lang="en-SG" sz="2800" i="1" dirty="0"/>
              <a:t> “Therefore, </a:t>
            </a:r>
            <a:r>
              <a:rPr lang="en-SG" sz="2800" b="1" i="1" dirty="0">
                <a:solidFill>
                  <a:srgbClr val="FFFF00"/>
                </a:solidFill>
              </a:rPr>
              <a:t>remember</a:t>
            </a:r>
            <a:r>
              <a:rPr lang="en-SG" sz="2800" i="1" dirty="0"/>
              <a:t> that formerly you who are </a:t>
            </a:r>
            <a:r>
              <a:rPr lang="en-SG" sz="2800" b="1" i="1" dirty="0"/>
              <a:t>Gentiles </a:t>
            </a:r>
            <a:r>
              <a:rPr lang="en-SG" sz="2800" i="1" dirty="0"/>
              <a:t>by birth and called </a:t>
            </a:r>
            <a:r>
              <a:rPr lang="en-SG" sz="2800" b="1" i="1" dirty="0"/>
              <a:t>“uncircumcised”</a:t>
            </a:r>
            <a:r>
              <a:rPr lang="en-SG" sz="2800" i="1" dirty="0"/>
              <a:t> by those who call themselves “the circumcision” (that done in the body by the hands of men) – </a:t>
            </a:r>
            <a:r>
              <a:rPr lang="en-SG" sz="2800" i="1" dirty="0" smtClean="0"/>
              <a:t> </a:t>
            </a:r>
            <a:r>
              <a:rPr lang="en-SG" sz="2800" i="1" baseline="30000" dirty="0" smtClean="0"/>
              <a:t>12</a:t>
            </a:r>
            <a:r>
              <a:rPr lang="en-SG" sz="2800" i="1" dirty="0" smtClean="0"/>
              <a:t> </a:t>
            </a:r>
            <a:r>
              <a:rPr lang="en-SG" sz="2800" i="1" dirty="0"/>
              <a:t>remember that at that time you were separate from Christ, excluded from citizenship in Israel </a:t>
            </a:r>
            <a:r>
              <a:rPr lang="en-SG" sz="2800" i="1" dirty="0" smtClean="0"/>
              <a:t>and </a:t>
            </a:r>
            <a:r>
              <a:rPr lang="en-SG" sz="2800" i="1" dirty="0"/>
              <a:t>foreigners to the covenants of the promise</a:t>
            </a:r>
            <a:r>
              <a:rPr lang="en-SG" sz="2800" i="1" dirty="0" smtClean="0"/>
              <a:t>, </a:t>
            </a:r>
            <a:r>
              <a:rPr lang="en-SG" sz="2800" i="1" dirty="0" smtClean="0">
                <a:solidFill>
                  <a:srgbClr val="FFC000"/>
                </a:solidFill>
              </a:rPr>
              <a:t>without </a:t>
            </a:r>
            <a:r>
              <a:rPr lang="en-SG" sz="2800" i="1" dirty="0">
                <a:solidFill>
                  <a:srgbClr val="FFC000"/>
                </a:solidFill>
              </a:rPr>
              <a:t>hope </a:t>
            </a:r>
            <a:r>
              <a:rPr lang="en-SG" sz="2800" i="1" dirty="0"/>
              <a:t>and </a:t>
            </a:r>
            <a:r>
              <a:rPr lang="en-SG" sz="2800" i="1" dirty="0">
                <a:solidFill>
                  <a:srgbClr val="FFC000"/>
                </a:solidFill>
              </a:rPr>
              <a:t>without God</a:t>
            </a:r>
            <a:r>
              <a:rPr lang="en-SG" sz="2800" i="1" dirty="0"/>
              <a:t> </a:t>
            </a:r>
            <a:r>
              <a:rPr lang="en-SG" sz="2800" i="1" dirty="0" smtClean="0"/>
              <a:t>                 in </a:t>
            </a:r>
            <a:r>
              <a:rPr lang="en-SG" sz="2800" i="1" dirty="0"/>
              <a:t>the world.” </a:t>
            </a:r>
          </a:p>
          <a:p>
            <a:endParaRPr lang="en-SG" sz="2400" i="1" dirty="0"/>
          </a:p>
        </p:txBody>
      </p:sp>
    </p:spTree>
    <p:extLst>
      <p:ext uri="{BB962C8B-B14F-4D97-AF65-F5344CB8AC3E}">
        <p14:creationId xmlns:p14="http://schemas.microsoft.com/office/powerpoint/2010/main" val="445729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sz="3600" b="1" dirty="0" smtClean="0">
                <a:solidFill>
                  <a:srgbClr val="FFC000"/>
                </a:solidFill>
              </a:rPr>
              <a:t>ii. HOW GOD TURNED it AROUND</a:t>
            </a:r>
            <a:endParaRPr lang="en-SG" sz="3600" b="1" dirty="0">
              <a:solidFill>
                <a:srgbClr val="FFC000"/>
              </a:solidFill>
            </a:endParaRPr>
          </a:p>
        </p:txBody>
      </p:sp>
      <p:sp>
        <p:nvSpPr>
          <p:cNvPr id="3" name="Content Placeholder 2"/>
          <p:cNvSpPr>
            <a:spLocks noGrp="1"/>
          </p:cNvSpPr>
          <p:nvPr>
            <p:ph sz="quarter" idx="13"/>
          </p:nvPr>
        </p:nvSpPr>
        <p:spPr/>
        <p:txBody>
          <a:bodyPr>
            <a:normAutofit/>
          </a:bodyPr>
          <a:lstStyle/>
          <a:p>
            <a:r>
              <a:rPr lang="en-SG" sz="2800" i="1" baseline="30000" dirty="0"/>
              <a:t>13</a:t>
            </a:r>
            <a:r>
              <a:rPr lang="en-SG" sz="2800" i="1" dirty="0"/>
              <a:t> But now </a:t>
            </a:r>
            <a:r>
              <a:rPr lang="en-SG" sz="2800" b="1" i="1" dirty="0">
                <a:solidFill>
                  <a:srgbClr val="FFFF00"/>
                </a:solidFill>
              </a:rPr>
              <a:t>in Christ </a:t>
            </a:r>
            <a:r>
              <a:rPr lang="en-SG" sz="2800" i="1" dirty="0"/>
              <a:t>Jesus you who once were far away have been </a:t>
            </a:r>
            <a:r>
              <a:rPr lang="en-SG" sz="2800" b="1" i="1" dirty="0">
                <a:solidFill>
                  <a:srgbClr val="FFC715"/>
                </a:solidFill>
              </a:rPr>
              <a:t>brought near </a:t>
            </a:r>
            <a:r>
              <a:rPr lang="en-SG" sz="2800" i="1" dirty="0"/>
              <a:t>through the blood of Christ. </a:t>
            </a:r>
            <a:r>
              <a:rPr lang="en-SG" sz="2800" i="1" baseline="30000" dirty="0"/>
              <a:t>14</a:t>
            </a:r>
            <a:r>
              <a:rPr lang="en-SG" sz="2800" i="1" dirty="0"/>
              <a:t> For he himself is our peace, who has made the two one and has destroyed the barrier, the dividing wall of hostility, </a:t>
            </a:r>
            <a:r>
              <a:rPr lang="en-SG" sz="2800" i="1" baseline="30000" dirty="0"/>
              <a:t>15</a:t>
            </a:r>
            <a:r>
              <a:rPr lang="en-SG" sz="2800" i="1" dirty="0"/>
              <a:t> by abolishing in his flesh the law with its commandments and regulations</a:t>
            </a:r>
            <a:r>
              <a:rPr lang="en-SG" sz="2800" dirty="0" smtClean="0"/>
              <a:t>. (</a:t>
            </a:r>
            <a:r>
              <a:rPr lang="en-SG" sz="2800" dirty="0" err="1" smtClean="0"/>
              <a:t>Eph</a:t>
            </a:r>
            <a:r>
              <a:rPr lang="en-SG" sz="2800" dirty="0" smtClean="0"/>
              <a:t> 2.13-15a)</a:t>
            </a:r>
            <a:endParaRPr lang="en-SG" sz="2800" dirty="0"/>
          </a:p>
        </p:txBody>
      </p:sp>
    </p:spTree>
    <p:extLst>
      <p:ext uri="{BB962C8B-B14F-4D97-AF65-F5344CB8AC3E}">
        <p14:creationId xmlns:p14="http://schemas.microsoft.com/office/powerpoint/2010/main" val="2175183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sz="3600" b="1" dirty="0" smtClean="0">
                <a:solidFill>
                  <a:srgbClr val="FFC000"/>
                </a:solidFill>
              </a:rPr>
              <a:t>ii. HOW GOD TURNED IT AROUND</a:t>
            </a:r>
            <a:endParaRPr lang="en-SG" sz="3600" b="1" dirty="0">
              <a:solidFill>
                <a:srgbClr val="FFC000"/>
              </a:solidFill>
            </a:endParaRPr>
          </a:p>
        </p:txBody>
      </p:sp>
      <p:sp>
        <p:nvSpPr>
          <p:cNvPr id="3" name="Content Placeholder 2"/>
          <p:cNvSpPr>
            <a:spLocks noGrp="1"/>
          </p:cNvSpPr>
          <p:nvPr>
            <p:ph sz="quarter" idx="13"/>
          </p:nvPr>
        </p:nvSpPr>
        <p:spPr/>
        <p:txBody>
          <a:bodyPr>
            <a:normAutofit/>
          </a:bodyPr>
          <a:lstStyle/>
          <a:p>
            <a:r>
              <a:rPr lang="en-SG" sz="2800" i="1" baseline="30000" dirty="0"/>
              <a:t>13</a:t>
            </a:r>
            <a:r>
              <a:rPr lang="en-SG" sz="2800" i="1" dirty="0"/>
              <a:t> But now in Christ Jesus you who once were far away have been </a:t>
            </a:r>
            <a:r>
              <a:rPr lang="en-SG" sz="2800" b="1" i="1" dirty="0">
                <a:solidFill>
                  <a:srgbClr val="FFFF00"/>
                </a:solidFill>
              </a:rPr>
              <a:t>brought near through the blood of Christ.</a:t>
            </a:r>
            <a:r>
              <a:rPr lang="en-SG" sz="2800" i="1" dirty="0"/>
              <a:t> </a:t>
            </a:r>
            <a:r>
              <a:rPr lang="en-SG" sz="2800" i="1" baseline="30000" dirty="0"/>
              <a:t>14</a:t>
            </a:r>
            <a:r>
              <a:rPr lang="en-SG" sz="2800" i="1" dirty="0"/>
              <a:t> For he himself is our peace, who has made the two one and has destroyed the barrier, the dividing wall of hostility, </a:t>
            </a:r>
            <a:r>
              <a:rPr lang="en-SG" sz="2800" i="1" baseline="30000" dirty="0"/>
              <a:t>15</a:t>
            </a:r>
            <a:r>
              <a:rPr lang="en-SG" sz="2800" i="1" dirty="0"/>
              <a:t> by abolishing in his flesh the law with its commandments and regulations</a:t>
            </a:r>
            <a:r>
              <a:rPr lang="en-SG" sz="2800" dirty="0" smtClean="0"/>
              <a:t>. (</a:t>
            </a:r>
            <a:r>
              <a:rPr lang="en-SG" sz="2800" dirty="0" err="1" smtClean="0"/>
              <a:t>Eph</a:t>
            </a:r>
            <a:r>
              <a:rPr lang="en-SG" sz="2800" dirty="0" smtClean="0"/>
              <a:t> 2.13-15a)</a:t>
            </a:r>
            <a:endParaRPr lang="en-SG" sz="2800" dirty="0"/>
          </a:p>
        </p:txBody>
      </p:sp>
    </p:spTree>
    <p:extLst>
      <p:ext uri="{BB962C8B-B14F-4D97-AF65-F5344CB8AC3E}">
        <p14:creationId xmlns:p14="http://schemas.microsoft.com/office/powerpoint/2010/main" val="1095415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sz="3200" b="1" dirty="0" smtClean="0">
                <a:solidFill>
                  <a:srgbClr val="FFC000"/>
                </a:solidFill>
              </a:rPr>
              <a:t>ii. HOW GOD TURNED IT AROUND</a:t>
            </a:r>
            <a:endParaRPr lang="en-SG" sz="3200" b="1" dirty="0">
              <a:solidFill>
                <a:srgbClr val="FFC000"/>
              </a:solidFill>
            </a:endParaRPr>
          </a:p>
        </p:txBody>
      </p:sp>
      <p:sp>
        <p:nvSpPr>
          <p:cNvPr id="3" name="Content Placeholder 2"/>
          <p:cNvSpPr>
            <a:spLocks noGrp="1"/>
          </p:cNvSpPr>
          <p:nvPr>
            <p:ph sz="quarter" idx="13"/>
          </p:nvPr>
        </p:nvSpPr>
        <p:spPr/>
        <p:txBody>
          <a:bodyPr>
            <a:normAutofit/>
          </a:bodyPr>
          <a:lstStyle/>
          <a:p>
            <a:r>
              <a:rPr lang="en-SG" sz="2800" i="1" baseline="30000" dirty="0"/>
              <a:t>13</a:t>
            </a:r>
            <a:r>
              <a:rPr lang="en-SG" sz="2800" i="1" dirty="0"/>
              <a:t> But now in Christ Jesus you who once were far away have been brought near through the blood of Christ. </a:t>
            </a:r>
            <a:r>
              <a:rPr lang="en-SG" sz="2800" i="1" dirty="0" smtClean="0"/>
              <a:t>         </a:t>
            </a:r>
            <a:r>
              <a:rPr lang="en-SG" sz="2800" i="1" baseline="30000" dirty="0" smtClean="0">
                <a:solidFill>
                  <a:srgbClr val="FFFF00"/>
                </a:solidFill>
              </a:rPr>
              <a:t>14</a:t>
            </a:r>
            <a:r>
              <a:rPr lang="en-SG" sz="2800" i="1" dirty="0" smtClean="0">
                <a:solidFill>
                  <a:srgbClr val="FFFF00"/>
                </a:solidFill>
              </a:rPr>
              <a:t> </a:t>
            </a:r>
            <a:r>
              <a:rPr lang="en-SG" sz="2800" i="1" dirty="0">
                <a:solidFill>
                  <a:srgbClr val="FFFF00"/>
                </a:solidFill>
              </a:rPr>
              <a:t>For he himself is our peace, who has made the two one and has destroyed the barrier, </a:t>
            </a:r>
            <a:r>
              <a:rPr lang="en-SG" sz="2800" b="1" i="1" dirty="0">
                <a:solidFill>
                  <a:srgbClr val="FFC715"/>
                </a:solidFill>
              </a:rPr>
              <a:t>the dividing wall of hostility</a:t>
            </a:r>
            <a:r>
              <a:rPr lang="en-SG" sz="2800" i="1" dirty="0">
                <a:solidFill>
                  <a:srgbClr val="FFFF00"/>
                </a:solidFill>
              </a:rPr>
              <a:t>, </a:t>
            </a:r>
            <a:r>
              <a:rPr lang="en-SG" sz="2800" i="1" baseline="30000" dirty="0">
                <a:solidFill>
                  <a:srgbClr val="FFFF00"/>
                </a:solidFill>
              </a:rPr>
              <a:t>15</a:t>
            </a:r>
            <a:r>
              <a:rPr lang="en-SG" sz="2800" i="1" dirty="0">
                <a:solidFill>
                  <a:srgbClr val="FFFF00"/>
                </a:solidFill>
              </a:rPr>
              <a:t> by abolishing in his flesh the law with its commandments and regulations</a:t>
            </a:r>
            <a:r>
              <a:rPr lang="en-SG" sz="2800" dirty="0">
                <a:solidFill>
                  <a:srgbClr val="FFFF00"/>
                </a:solidFill>
              </a:rPr>
              <a:t>.</a:t>
            </a:r>
          </a:p>
        </p:txBody>
      </p:sp>
    </p:spTree>
    <p:extLst>
      <p:ext uri="{BB962C8B-B14F-4D97-AF65-F5344CB8AC3E}">
        <p14:creationId xmlns:p14="http://schemas.microsoft.com/office/powerpoint/2010/main" val="1895982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SG" b="1" dirty="0" smtClean="0">
                <a:solidFill>
                  <a:srgbClr val="FFC000"/>
                </a:solidFill>
              </a:rPr>
              <a:t>III. OUTCOME OF GOD’S INTERVENTION</a:t>
            </a:r>
            <a:endParaRPr lang="en-SG" b="1" dirty="0">
              <a:solidFill>
                <a:srgbClr val="FFC000"/>
              </a:solidFill>
            </a:endParaRPr>
          </a:p>
        </p:txBody>
      </p:sp>
      <p:sp>
        <p:nvSpPr>
          <p:cNvPr id="3" name="Content Placeholder 2"/>
          <p:cNvSpPr>
            <a:spLocks noGrp="1"/>
          </p:cNvSpPr>
          <p:nvPr>
            <p:ph sz="quarter" idx="13"/>
          </p:nvPr>
        </p:nvSpPr>
        <p:spPr/>
        <p:txBody>
          <a:bodyPr/>
          <a:lstStyle/>
          <a:p>
            <a:r>
              <a:rPr lang="en-SG" sz="2800" i="1" baseline="30000" dirty="0"/>
              <a:t>15b</a:t>
            </a:r>
            <a:r>
              <a:rPr lang="en-SG" sz="2800" i="1" dirty="0"/>
              <a:t> His purpose was to create in himself </a:t>
            </a:r>
            <a:r>
              <a:rPr lang="en-SG" sz="2800" b="1" i="1" dirty="0">
                <a:solidFill>
                  <a:srgbClr val="FFFF00"/>
                </a:solidFill>
              </a:rPr>
              <a:t>one new man</a:t>
            </a:r>
            <a:r>
              <a:rPr lang="en-SG" sz="2800" i="1" dirty="0">
                <a:solidFill>
                  <a:srgbClr val="FFFF00"/>
                </a:solidFill>
              </a:rPr>
              <a:t> </a:t>
            </a:r>
            <a:r>
              <a:rPr lang="en-SG" sz="2800" i="1" dirty="0"/>
              <a:t>out of the two, thus making peace, </a:t>
            </a:r>
            <a:r>
              <a:rPr lang="en-SG" sz="2800" i="1" baseline="30000" dirty="0"/>
              <a:t>16</a:t>
            </a:r>
            <a:r>
              <a:rPr lang="en-SG" sz="2800" i="1" dirty="0"/>
              <a:t> and in </a:t>
            </a:r>
            <a:r>
              <a:rPr lang="en-SG" sz="2800" b="1" i="1" dirty="0">
                <a:solidFill>
                  <a:srgbClr val="FFC715"/>
                </a:solidFill>
              </a:rPr>
              <a:t>this one body</a:t>
            </a:r>
            <a:r>
              <a:rPr lang="en-SG" sz="2800" i="1" dirty="0"/>
              <a:t> to reconcile both of them to God through the cross, by which he put to death their hostility</a:t>
            </a:r>
            <a:r>
              <a:rPr lang="en-SG" sz="2800" dirty="0" smtClean="0"/>
              <a:t>.                  (</a:t>
            </a:r>
            <a:r>
              <a:rPr lang="en-SG" sz="2800" dirty="0" err="1" smtClean="0"/>
              <a:t>Eph</a:t>
            </a:r>
            <a:r>
              <a:rPr lang="en-SG" sz="2800" dirty="0" smtClean="0"/>
              <a:t> 2.15b-16)</a:t>
            </a:r>
            <a:endParaRPr lang="en-SG" sz="2800" dirty="0"/>
          </a:p>
          <a:p>
            <a:endParaRPr lang="en-SG" dirty="0"/>
          </a:p>
        </p:txBody>
      </p:sp>
    </p:spTree>
    <p:extLst>
      <p:ext uri="{BB962C8B-B14F-4D97-AF65-F5344CB8AC3E}">
        <p14:creationId xmlns:p14="http://schemas.microsoft.com/office/powerpoint/2010/main" val="1115639903"/>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TM01790492[[fn=Sketchbook]]</Template>
  <TotalTime>259</TotalTime>
  <Words>954</Words>
  <Application>Microsoft Office PowerPoint</Application>
  <PresentationFormat>On-screen Show (4:3)</PresentationFormat>
  <Paragraphs>51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Horizon</vt:lpstr>
      <vt:lpstr>“Reconciled by christ”</vt:lpstr>
      <vt:lpstr>Recap</vt:lpstr>
      <vt:lpstr>i. WHAT WE ONCE WERE</vt:lpstr>
      <vt:lpstr>i. WHAT WE ONCE WERE EpH 2.11-12</vt:lpstr>
      <vt:lpstr>i. What we once were</vt:lpstr>
      <vt:lpstr>ii. HOW GOD TURNED it AROUND</vt:lpstr>
      <vt:lpstr>ii. HOW GOD TURNED IT AROUND</vt:lpstr>
      <vt:lpstr>ii. HOW GOD TURNED IT AROUND</vt:lpstr>
      <vt:lpstr>III. OUTCOME OF GOD’S INTERVENTION</vt:lpstr>
      <vt:lpstr>Result # 1: message of peace</vt:lpstr>
      <vt:lpstr>Result # 2: NEW COMMUNITY is born!</vt:lpstr>
      <vt:lpstr>Insight!</vt:lpstr>
      <vt:lpstr>Final reminders</vt:lpstr>
      <vt:lpstr>DISCUSS &amp; SHARE IN SMALL GROUPS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“Reconciled by christ”</dc:title>
  <dc:creator>daniel chua</dc:creator>
  <cp:lastModifiedBy>Chien Chong</cp:lastModifiedBy>
  <cp:revision>24</cp:revision>
  <dcterms:created xsi:type="dcterms:W3CDTF">2017-05-20T04:55:34Z</dcterms:created>
  <dcterms:modified xsi:type="dcterms:W3CDTF">2019-04-09T06:53:47Z</dcterms:modified>
</cp:coreProperties>
</file>