
<file path=[Content_Types].xml><?xml version="1.0" encoding="utf-8"?>
<Types xmlns="http://schemas.openxmlformats.org/package/2006/content-types">
  <Override PartName="/ppt/slides/slide18.xml" ContentType="application/vnd.openxmlformats-officedocument.presentationml.slide+xml"/>
  <Override PartName="/ppt/slideLayouts/slideLayout15.xml" ContentType="application/vnd.openxmlformats-officedocument.presentationml.slideLayout+xml"/>
  <Override PartName="/ppt/diagrams/drawing2.xml" ContentType="application/vnd.ms-office.drawingml.diagramDrawing+xml"/>
  <Override PartName="/ppt/slides/slide9.xml" ContentType="application/vnd.openxmlformats-officedocument.presentationml.slide+xml"/>
  <Override PartName="/ppt/diagrams/data2.xml" ContentType="application/vnd.openxmlformats-officedocument.drawingml.diagramData+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slideLayouts/slideLayout16.xml" ContentType="application/vnd.openxmlformats-officedocument.presentationml.slideLayout+xml"/>
  <Override PartName="/ppt/tableStyles.xml" ContentType="application/vnd.openxmlformats-officedocument.presentationml.tableStyles+xml"/>
  <Override PartName="/ppt/slides/slide15.xml" ContentType="application/vnd.openxmlformats-officedocument.presentationml.slide+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s/slide6.xml" ContentType="application/vnd.openxmlformats-officedocument.presentationml.slide+xml"/>
  <Override PartName="/ppt/diagrams/colors2.xml" ContentType="application/vnd.openxmlformats-officedocument.drawingml.diagramColors+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s/slide23.xml" ContentType="application/vnd.openxmlformats-officedocument.presentationml.slide+xml"/>
  <Override PartName="/ppt/diagrams/layout1.xml" ContentType="application/vnd.openxmlformats-officedocument.drawingml.diagramLayout+xml"/>
  <Override PartName="/ppt/diagrams/quickStyle1.xml" ContentType="application/vnd.openxmlformats-officedocument.drawingml.diagramStyle+xml"/>
  <Override PartName="/ppt/slideLayouts/slideLayout17.xml" ContentType="application/vnd.openxmlformats-officedocument.presentationml.slideLayout+xml"/>
  <Override PartName="/ppt/slides/slide16.xml" ContentType="application/vnd.openxmlformats-officedocument.presentationml.slide+xml"/>
  <Override PartName="/ppt/slideLayouts/slideLayout13.xml" ContentType="application/vnd.openxmlformats-officedocument.presentationml.slideLayout+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diagrams/layout2.xml" ContentType="application/vnd.openxmlformats-officedocument.drawingml.diagramLayout+xml"/>
  <Override PartName="/ppt/slideLayouts/slideLayout3.xml" ContentType="application/vnd.openxmlformats-officedocument.presentationml.slideLayout+xml"/>
  <Override PartName="/ppt/diagrams/quickStyle2.xml" ContentType="application/vnd.openxmlformats-officedocument.drawingml.diagramStyle+xml"/>
  <Override PartName="/ppt/slides/slide24.xml" ContentType="application/vnd.openxmlformats-officedocument.presentationml.slide+xml"/>
  <Override PartName="/ppt/slides/slide20.xml" ContentType="application/vnd.openxmlformats-officedocument.presentationml.slide+xml"/>
  <Override PartName="/ppt/slideLayouts/slideLayout18.xml" ContentType="application/vnd.openxmlformats-officedocument.presentationml.slideLayout+xml"/>
  <Override PartName="/ppt/slides/slide17.xml" ContentType="application/vnd.openxmlformats-officedocument.presentationml.slide+xml"/>
  <Override PartName="/ppt/slideLayouts/slideLayout14.xml" ContentType="application/vnd.openxmlformats-officedocument.presentationml.slideLayout+xml"/>
  <Override PartName="/ppt/diagrams/drawing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26"/>
  </p:notesMasterIdLst>
  <p:handoutMasterIdLst>
    <p:handoutMasterId r:id="rId27"/>
  </p:handoutMasterIdLst>
  <p:sldIdLst>
    <p:sldId id="327" r:id="rId2"/>
    <p:sldId id="294" r:id="rId3"/>
    <p:sldId id="323" r:id="rId4"/>
    <p:sldId id="311" r:id="rId5"/>
    <p:sldId id="312" r:id="rId6"/>
    <p:sldId id="313" r:id="rId7"/>
    <p:sldId id="315" r:id="rId8"/>
    <p:sldId id="292" r:id="rId9"/>
    <p:sldId id="297" r:id="rId10"/>
    <p:sldId id="321" r:id="rId11"/>
    <p:sldId id="319" r:id="rId12"/>
    <p:sldId id="318" r:id="rId13"/>
    <p:sldId id="316" r:id="rId14"/>
    <p:sldId id="325" r:id="rId15"/>
    <p:sldId id="326" r:id="rId16"/>
    <p:sldId id="320" r:id="rId17"/>
    <p:sldId id="317" r:id="rId18"/>
    <p:sldId id="330" r:id="rId19"/>
    <p:sldId id="331" r:id="rId20"/>
    <p:sldId id="322" r:id="rId21"/>
    <p:sldId id="324" r:id="rId22"/>
    <p:sldId id="328" r:id="rId23"/>
    <p:sldId id="329" r:id="rId24"/>
    <p:sldId id="332"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prstClr val="red"/>
    </p:penClr>
    <p:extLst>
      <p:ext uri="{EC167BDD-8182-4AB7-AECC-EB403E3ABB37}">
        <p14:laserClr xmlns:p14="http://schemas.microsoft.com/office/powerpoint/2010/main" xmlns:p="http://schemas.openxmlformats.org/presentationml/2006/main" xmlns:r="http://schemas.openxmlformats.org/officeDocument/2006/relationships" xmlns:a="http://schemas.openxmlformats.org/drawingml/2006/main" xmlns="">
          <a:srgbClr val="FF0000"/>
        </p14:laserClr>
      </p:ext>
      <p:ext uri="{2FDB2607-1784-4EEB-B798-7EB5836EED8A}">
        <p14:showMediaCtrls xmlns:p14="http://schemas.microsoft.com/office/powerpoint/2010/main" xmlns:p="http://schemas.openxmlformats.org/presentationml/2006/main" xmlns:r="http://schemas.openxmlformats.org/officeDocument/2006/relationships" xmlns:a="http://schemas.openxmlformats.org/drawingml/2006/main" xmlns="" val="1"/>
      </p:ext>
    </p:extLst>
  </p:showPr>
  <p:clrMru>
    <a:srgbClr val="071EFD"/>
    <a:srgbClr val="2D12F2"/>
    <a:srgbClr val="452BA5"/>
    <a:srgbClr val="5902CE"/>
    <a:srgbClr val="2E17B9"/>
    <a:srgbClr val="1E0AB6"/>
    <a:srgbClr val="0206BE"/>
  </p:clrMru>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Grid="0" snapToObjects="1">
      <p:cViewPr varScale="1">
        <p:scale>
          <a:sx n="139" d="100"/>
          <a:sy n="139" d="100"/>
        </p:scale>
        <p:origin x="-816"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_rels/drawing1.xml.rels><?xml version="1.0" encoding="UTF-8" standalone="yes"?>
<Relationships xmlns="http://schemas.openxmlformats.org/package/2006/relationships"><Relationship Id="rId1" Type="http://schemas.openxmlformats.org/officeDocument/2006/relationships/image" Target="../media/image2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2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177597-FC6B-4DBE-9001-1B257BF34933}" type="doc">
      <dgm:prSet loTypeId="urn:microsoft.com/office/officeart/2005/8/layout/orgChart1" loCatId="hierarchy" qsTypeId="urn:microsoft.com/office/officeart/2005/8/quickstyle/simple4" qsCatId="simple" csTypeId="urn:microsoft.com/office/officeart/2005/8/colors/accent1_2" csCatId="accent1" phldr="1"/>
      <dgm:spPr/>
      <dgm:t>
        <a:bodyPr/>
        <a:lstStyle/>
        <a:p>
          <a:endParaRPr lang="en-SG"/>
        </a:p>
      </dgm:t>
    </dgm:pt>
    <dgm:pt modelId="{999970C6-CB40-46F5-AD0A-EDE380644B3D}">
      <dgm:prSet phldrT="[Text]" custT="1"/>
      <dgm:spPr/>
      <dgm:t>
        <a:bodyPr/>
        <a:lstStyle/>
        <a:p>
          <a:r>
            <a:rPr lang="en-US" sz="2800" b="1" i="1" dirty="0" smtClean="0"/>
            <a:t>And </a:t>
          </a:r>
          <a:r>
            <a:rPr lang="en-US" sz="2800" b="1" i="1" u="sng" dirty="0" smtClean="0"/>
            <a:t>if</a:t>
          </a:r>
          <a:r>
            <a:rPr lang="en-US" sz="2800" b="1" i="1" dirty="0" smtClean="0"/>
            <a:t> Israel kept the covenantal laws (Exodus 19:5)</a:t>
          </a:r>
          <a:endParaRPr lang="en-SG" sz="2800" dirty="0"/>
        </a:p>
      </dgm:t>
    </dgm:pt>
    <dgm:pt modelId="{F968F654-D715-45AF-A4FA-12D9FA059EF0}" type="parTrans" cxnId="{BB92D0A4-76DE-4FA9-801D-A5FCCC936625}">
      <dgm:prSet/>
      <dgm:spPr/>
      <dgm:t>
        <a:bodyPr/>
        <a:lstStyle/>
        <a:p>
          <a:endParaRPr lang="en-SG"/>
        </a:p>
      </dgm:t>
    </dgm:pt>
    <dgm:pt modelId="{6317AE62-D346-4AB5-BD95-A75395FDC9CC}" type="sibTrans" cxnId="{BB92D0A4-76DE-4FA9-801D-A5FCCC936625}">
      <dgm:prSet/>
      <dgm:spPr/>
      <dgm:t>
        <a:bodyPr/>
        <a:lstStyle/>
        <a:p>
          <a:endParaRPr lang="en-SG"/>
        </a:p>
      </dgm:t>
    </dgm:pt>
    <dgm:pt modelId="{B6104CF5-8F58-4D9D-BC81-D22655EBB47A}">
      <dgm:prSet phldrT="[Text]" custT="1"/>
      <dgm:spPr/>
      <dgm:t>
        <a:bodyPr/>
        <a:lstStyle/>
        <a:p>
          <a:r>
            <a:rPr lang="en-SG" sz="2800" dirty="0" smtClean="0"/>
            <a:t>God’s Treasured Possession</a:t>
          </a:r>
          <a:endParaRPr lang="en-SG" sz="2800" dirty="0"/>
        </a:p>
      </dgm:t>
    </dgm:pt>
    <dgm:pt modelId="{FCD06E56-10AA-4457-AAD4-6E8A6525E656}" type="parTrans" cxnId="{9700670E-DFF4-4753-BC1B-A207E103EDAD}">
      <dgm:prSet/>
      <dgm:spPr/>
      <dgm:t>
        <a:bodyPr/>
        <a:lstStyle/>
        <a:p>
          <a:endParaRPr lang="en-SG"/>
        </a:p>
      </dgm:t>
    </dgm:pt>
    <dgm:pt modelId="{1E8EB4E0-EF68-40D8-873F-4B14AD79016C}" type="sibTrans" cxnId="{9700670E-DFF4-4753-BC1B-A207E103EDAD}">
      <dgm:prSet/>
      <dgm:spPr/>
      <dgm:t>
        <a:bodyPr/>
        <a:lstStyle/>
        <a:p>
          <a:endParaRPr lang="en-SG"/>
        </a:p>
      </dgm:t>
    </dgm:pt>
    <dgm:pt modelId="{46EFBB0D-80C8-4F0F-BBAC-C0AF064276AA}">
      <dgm:prSet phldrT="[Text]" custT="1"/>
      <dgm:spPr/>
      <dgm:t>
        <a:bodyPr/>
        <a:lstStyle/>
        <a:p>
          <a:r>
            <a:rPr lang="en-SG" sz="2800" b="0" dirty="0" smtClean="0"/>
            <a:t>Kingdom</a:t>
          </a:r>
        </a:p>
        <a:p>
          <a:r>
            <a:rPr lang="en-SG" sz="2800" b="0" dirty="0" smtClean="0"/>
            <a:t>Of</a:t>
          </a:r>
        </a:p>
        <a:p>
          <a:r>
            <a:rPr lang="en-SG" sz="2800" b="0" dirty="0" smtClean="0"/>
            <a:t>Priests</a:t>
          </a:r>
          <a:endParaRPr lang="en-SG" sz="2800" b="0" dirty="0"/>
        </a:p>
      </dgm:t>
    </dgm:pt>
    <dgm:pt modelId="{75CEC785-05B9-4353-A401-2274842BC1A3}" type="parTrans" cxnId="{4E535E97-7665-4422-B77D-D8AEF5A333E8}">
      <dgm:prSet/>
      <dgm:spPr/>
      <dgm:t>
        <a:bodyPr/>
        <a:lstStyle/>
        <a:p>
          <a:endParaRPr lang="en-SG"/>
        </a:p>
      </dgm:t>
    </dgm:pt>
    <dgm:pt modelId="{E8922CC7-D760-44B8-94F3-5ABC692D0131}" type="sibTrans" cxnId="{4E535E97-7665-4422-B77D-D8AEF5A333E8}">
      <dgm:prSet/>
      <dgm:spPr/>
      <dgm:t>
        <a:bodyPr/>
        <a:lstStyle/>
        <a:p>
          <a:endParaRPr lang="en-SG"/>
        </a:p>
      </dgm:t>
    </dgm:pt>
    <dgm:pt modelId="{2CF8AECA-6135-4FD7-933C-4A2168953C4A}">
      <dgm:prSet phldrT="[Text]" custT="1"/>
      <dgm:spPr/>
      <dgm:t>
        <a:bodyPr/>
        <a:lstStyle/>
        <a:p>
          <a:r>
            <a:rPr lang="en-SG" sz="2800" dirty="0" smtClean="0"/>
            <a:t>Holy Nation</a:t>
          </a:r>
          <a:endParaRPr lang="en-SG" sz="2800" dirty="0"/>
        </a:p>
      </dgm:t>
    </dgm:pt>
    <dgm:pt modelId="{3916EBDA-D4EF-48E6-A9D1-1408985857B2}" type="parTrans" cxnId="{9B746C72-7CCB-46EF-AF72-331BFC1AE764}">
      <dgm:prSet/>
      <dgm:spPr/>
      <dgm:t>
        <a:bodyPr/>
        <a:lstStyle/>
        <a:p>
          <a:endParaRPr lang="en-SG"/>
        </a:p>
      </dgm:t>
    </dgm:pt>
    <dgm:pt modelId="{F9ADBFC1-DA54-4AED-BD11-6A4A1382D39D}" type="sibTrans" cxnId="{9B746C72-7CCB-46EF-AF72-331BFC1AE764}">
      <dgm:prSet/>
      <dgm:spPr/>
      <dgm:t>
        <a:bodyPr/>
        <a:lstStyle/>
        <a:p>
          <a:endParaRPr lang="en-SG"/>
        </a:p>
      </dgm:t>
    </dgm:pt>
    <dgm:pt modelId="{78500DAE-C4DF-4EC2-9D52-D2CDF2FF301E}" type="pres">
      <dgm:prSet presAssocID="{8D177597-FC6B-4DBE-9001-1B257BF34933}" presName="hierChild1" presStyleCnt="0">
        <dgm:presLayoutVars>
          <dgm:orgChart val="1"/>
          <dgm:chPref val="1"/>
          <dgm:dir/>
          <dgm:animOne val="branch"/>
          <dgm:animLvl val="lvl"/>
          <dgm:resizeHandles/>
        </dgm:presLayoutVars>
      </dgm:prSet>
      <dgm:spPr/>
      <dgm:t>
        <a:bodyPr/>
        <a:lstStyle/>
        <a:p>
          <a:endParaRPr lang="en-SG"/>
        </a:p>
      </dgm:t>
    </dgm:pt>
    <dgm:pt modelId="{6A168D9A-884D-4D32-AE02-96CDEFBAC936}" type="pres">
      <dgm:prSet presAssocID="{999970C6-CB40-46F5-AD0A-EDE380644B3D}" presName="hierRoot1" presStyleCnt="0">
        <dgm:presLayoutVars>
          <dgm:hierBranch val="init"/>
        </dgm:presLayoutVars>
      </dgm:prSet>
      <dgm:spPr/>
    </dgm:pt>
    <dgm:pt modelId="{7F211CEA-C4E4-4643-88D4-8E3FE44D2869}" type="pres">
      <dgm:prSet presAssocID="{999970C6-CB40-46F5-AD0A-EDE380644B3D}" presName="rootComposite1" presStyleCnt="0"/>
      <dgm:spPr/>
    </dgm:pt>
    <dgm:pt modelId="{6E2274DF-AF35-4CA5-A693-EEE044F72530}" type="pres">
      <dgm:prSet presAssocID="{999970C6-CB40-46F5-AD0A-EDE380644B3D}" presName="rootText1" presStyleLbl="node0" presStyleIdx="0" presStyleCnt="1" custScaleX="317550">
        <dgm:presLayoutVars>
          <dgm:chPref val="3"/>
        </dgm:presLayoutVars>
      </dgm:prSet>
      <dgm:spPr/>
      <dgm:t>
        <a:bodyPr/>
        <a:lstStyle/>
        <a:p>
          <a:endParaRPr lang="en-SG"/>
        </a:p>
      </dgm:t>
    </dgm:pt>
    <dgm:pt modelId="{07EA79E2-023E-48D3-8661-600ACF8DA545}" type="pres">
      <dgm:prSet presAssocID="{999970C6-CB40-46F5-AD0A-EDE380644B3D}" presName="rootConnector1" presStyleLbl="node1" presStyleIdx="0" presStyleCnt="0"/>
      <dgm:spPr/>
      <dgm:t>
        <a:bodyPr/>
        <a:lstStyle/>
        <a:p>
          <a:endParaRPr lang="en-SG"/>
        </a:p>
      </dgm:t>
    </dgm:pt>
    <dgm:pt modelId="{EDC7A535-E367-4B5F-A36A-7DE2B192FDCD}" type="pres">
      <dgm:prSet presAssocID="{999970C6-CB40-46F5-AD0A-EDE380644B3D}" presName="hierChild2" presStyleCnt="0"/>
      <dgm:spPr/>
    </dgm:pt>
    <dgm:pt modelId="{6673328A-9C59-4DD2-9384-F7F23F2C3B1F}" type="pres">
      <dgm:prSet presAssocID="{FCD06E56-10AA-4457-AAD4-6E8A6525E656}" presName="Name37" presStyleLbl="parChTrans1D2" presStyleIdx="0" presStyleCnt="3"/>
      <dgm:spPr/>
      <dgm:t>
        <a:bodyPr/>
        <a:lstStyle/>
        <a:p>
          <a:endParaRPr lang="en-SG"/>
        </a:p>
      </dgm:t>
    </dgm:pt>
    <dgm:pt modelId="{FBFA007C-8438-4E73-BE70-1CB14180B86D}" type="pres">
      <dgm:prSet presAssocID="{B6104CF5-8F58-4D9D-BC81-D22655EBB47A}" presName="hierRoot2" presStyleCnt="0">
        <dgm:presLayoutVars>
          <dgm:hierBranch val="init"/>
        </dgm:presLayoutVars>
      </dgm:prSet>
      <dgm:spPr/>
    </dgm:pt>
    <dgm:pt modelId="{8D63B013-B76B-43BC-9356-25FA1AAE4F85}" type="pres">
      <dgm:prSet presAssocID="{B6104CF5-8F58-4D9D-BC81-D22655EBB47A}" presName="rootComposite" presStyleCnt="0"/>
      <dgm:spPr/>
    </dgm:pt>
    <dgm:pt modelId="{AE37049E-6165-4A5F-8DDC-FFF21CCA1705}" type="pres">
      <dgm:prSet presAssocID="{B6104CF5-8F58-4D9D-BC81-D22655EBB47A}" presName="rootText" presStyleLbl="node2" presStyleIdx="0" presStyleCnt="3" custScaleX="117029" custScaleY="162279">
        <dgm:presLayoutVars>
          <dgm:chPref val="3"/>
        </dgm:presLayoutVars>
      </dgm:prSet>
      <dgm:spPr/>
      <dgm:t>
        <a:bodyPr/>
        <a:lstStyle/>
        <a:p>
          <a:endParaRPr lang="en-SG"/>
        </a:p>
      </dgm:t>
    </dgm:pt>
    <dgm:pt modelId="{404B256C-D22D-4539-ABF9-268AF95F54CC}" type="pres">
      <dgm:prSet presAssocID="{B6104CF5-8F58-4D9D-BC81-D22655EBB47A}" presName="rootConnector" presStyleLbl="node2" presStyleIdx="0" presStyleCnt="3"/>
      <dgm:spPr/>
      <dgm:t>
        <a:bodyPr/>
        <a:lstStyle/>
        <a:p>
          <a:endParaRPr lang="en-SG"/>
        </a:p>
      </dgm:t>
    </dgm:pt>
    <dgm:pt modelId="{24FFF93C-71C2-458B-83CA-22CB3A71BE62}" type="pres">
      <dgm:prSet presAssocID="{B6104CF5-8F58-4D9D-BC81-D22655EBB47A}" presName="hierChild4" presStyleCnt="0"/>
      <dgm:spPr/>
    </dgm:pt>
    <dgm:pt modelId="{F4EDD3CA-D880-4988-907F-BFCC344D5FEA}" type="pres">
      <dgm:prSet presAssocID="{B6104CF5-8F58-4D9D-BC81-D22655EBB47A}" presName="hierChild5" presStyleCnt="0"/>
      <dgm:spPr/>
    </dgm:pt>
    <dgm:pt modelId="{9B879F63-9137-4F5E-81FE-DC6188E34E69}" type="pres">
      <dgm:prSet presAssocID="{75CEC785-05B9-4353-A401-2274842BC1A3}" presName="Name37" presStyleLbl="parChTrans1D2" presStyleIdx="1" presStyleCnt="3"/>
      <dgm:spPr/>
      <dgm:t>
        <a:bodyPr/>
        <a:lstStyle/>
        <a:p>
          <a:endParaRPr lang="en-SG"/>
        </a:p>
      </dgm:t>
    </dgm:pt>
    <dgm:pt modelId="{2E30BB8F-520B-48F5-9E25-2105A3AB0B38}" type="pres">
      <dgm:prSet presAssocID="{46EFBB0D-80C8-4F0F-BBAC-C0AF064276AA}" presName="hierRoot2" presStyleCnt="0">
        <dgm:presLayoutVars>
          <dgm:hierBranch val="init"/>
        </dgm:presLayoutVars>
      </dgm:prSet>
      <dgm:spPr/>
    </dgm:pt>
    <dgm:pt modelId="{C9557092-C7F5-4389-B85E-39F228421825}" type="pres">
      <dgm:prSet presAssocID="{46EFBB0D-80C8-4F0F-BBAC-C0AF064276AA}" presName="rootComposite" presStyleCnt="0"/>
      <dgm:spPr/>
    </dgm:pt>
    <dgm:pt modelId="{3E3A2667-A795-4B23-9AB8-AD8BB7219948}" type="pres">
      <dgm:prSet presAssocID="{46EFBB0D-80C8-4F0F-BBAC-C0AF064276AA}" presName="rootText" presStyleLbl="node2" presStyleIdx="1" presStyleCnt="3" custScaleY="200659" custLinFactNeighborX="-5909" custLinFactNeighborY="25166">
        <dgm:presLayoutVars>
          <dgm:chPref val="3"/>
        </dgm:presLayoutVars>
      </dgm:prSet>
      <dgm:spPr/>
      <dgm:t>
        <a:bodyPr/>
        <a:lstStyle/>
        <a:p>
          <a:endParaRPr lang="en-SG"/>
        </a:p>
      </dgm:t>
    </dgm:pt>
    <dgm:pt modelId="{8AB08067-52C8-4F03-A07C-D7F262AA9F49}" type="pres">
      <dgm:prSet presAssocID="{46EFBB0D-80C8-4F0F-BBAC-C0AF064276AA}" presName="rootConnector" presStyleLbl="node2" presStyleIdx="1" presStyleCnt="3"/>
      <dgm:spPr/>
      <dgm:t>
        <a:bodyPr/>
        <a:lstStyle/>
        <a:p>
          <a:endParaRPr lang="en-SG"/>
        </a:p>
      </dgm:t>
    </dgm:pt>
    <dgm:pt modelId="{2DF22BA8-FB3B-40FD-A1DB-CD780F35C911}" type="pres">
      <dgm:prSet presAssocID="{46EFBB0D-80C8-4F0F-BBAC-C0AF064276AA}" presName="hierChild4" presStyleCnt="0"/>
      <dgm:spPr/>
    </dgm:pt>
    <dgm:pt modelId="{44A55951-011A-4BE4-9A60-42BD87AC9E56}" type="pres">
      <dgm:prSet presAssocID="{46EFBB0D-80C8-4F0F-BBAC-C0AF064276AA}" presName="hierChild5" presStyleCnt="0"/>
      <dgm:spPr/>
    </dgm:pt>
    <dgm:pt modelId="{39C0B699-8B34-47C0-BB1D-D9DDCF999426}" type="pres">
      <dgm:prSet presAssocID="{3916EBDA-D4EF-48E6-A9D1-1408985857B2}" presName="Name37" presStyleLbl="parChTrans1D2" presStyleIdx="2" presStyleCnt="3"/>
      <dgm:spPr/>
      <dgm:t>
        <a:bodyPr/>
        <a:lstStyle/>
        <a:p>
          <a:endParaRPr lang="en-SG"/>
        </a:p>
      </dgm:t>
    </dgm:pt>
    <dgm:pt modelId="{BE18BA17-1566-44F6-A421-E243959CA592}" type="pres">
      <dgm:prSet presAssocID="{2CF8AECA-6135-4FD7-933C-4A2168953C4A}" presName="hierRoot2" presStyleCnt="0">
        <dgm:presLayoutVars>
          <dgm:hierBranch val="init"/>
        </dgm:presLayoutVars>
      </dgm:prSet>
      <dgm:spPr/>
    </dgm:pt>
    <dgm:pt modelId="{BE79F4AB-DE3B-4E27-B1B2-F40987692E40}" type="pres">
      <dgm:prSet presAssocID="{2CF8AECA-6135-4FD7-933C-4A2168953C4A}" presName="rootComposite" presStyleCnt="0"/>
      <dgm:spPr/>
    </dgm:pt>
    <dgm:pt modelId="{4FD81A9A-B8EA-4F7B-813E-3EDC4751C2E2}" type="pres">
      <dgm:prSet presAssocID="{2CF8AECA-6135-4FD7-933C-4A2168953C4A}" presName="rootText" presStyleLbl="node2" presStyleIdx="2" presStyleCnt="3">
        <dgm:presLayoutVars>
          <dgm:chPref val="3"/>
        </dgm:presLayoutVars>
      </dgm:prSet>
      <dgm:spPr/>
      <dgm:t>
        <a:bodyPr/>
        <a:lstStyle/>
        <a:p>
          <a:endParaRPr lang="en-SG"/>
        </a:p>
      </dgm:t>
    </dgm:pt>
    <dgm:pt modelId="{C2D15161-8D15-40C9-AC63-40A1B86B2C26}" type="pres">
      <dgm:prSet presAssocID="{2CF8AECA-6135-4FD7-933C-4A2168953C4A}" presName="rootConnector" presStyleLbl="node2" presStyleIdx="2" presStyleCnt="3"/>
      <dgm:spPr/>
      <dgm:t>
        <a:bodyPr/>
        <a:lstStyle/>
        <a:p>
          <a:endParaRPr lang="en-SG"/>
        </a:p>
      </dgm:t>
    </dgm:pt>
    <dgm:pt modelId="{2AE3260B-0435-4F4A-81A5-0F4AB5D43D03}" type="pres">
      <dgm:prSet presAssocID="{2CF8AECA-6135-4FD7-933C-4A2168953C4A}" presName="hierChild4" presStyleCnt="0"/>
      <dgm:spPr/>
    </dgm:pt>
    <dgm:pt modelId="{4E64F93D-519C-47F5-B06F-0613007D10AB}" type="pres">
      <dgm:prSet presAssocID="{2CF8AECA-6135-4FD7-933C-4A2168953C4A}" presName="hierChild5" presStyleCnt="0"/>
      <dgm:spPr/>
    </dgm:pt>
    <dgm:pt modelId="{BE201055-DE7B-4CFF-BA24-8E30037E167C}" type="pres">
      <dgm:prSet presAssocID="{999970C6-CB40-46F5-AD0A-EDE380644B3D}" presName="hierChild3" presStyleCnt="0"/>
      <dgm:spPr/>
    </dgm:pt>
  </dgm:ptLst>
  <dgm:cxnLst>
    <dgm:cxn modelId="{27259AD1-A110-45F7-ADF2-1B8F131DC1A1}" type="presOf" srcId="{FCD06E56-10AA-4457-AAD4-6E8A6525E656}" destId="{6673328A-9C59-4DD2-9384-F7F23F2C3B1F}" srcOrd="0" destOrd="0" presId="urn:microsoft.com/office/officeart/2005/8/layout/orgChart1"/>
    <dgm:cxn modelId="{76700386-84F3-4091-9399-738ED50464C8}" type="presOf" srcId="{2CF8AECA-6135-4FD7-933C-4A2168953C4A}" destId="{4FD81A9A-B8EA-4F7B-813E-3EDC4751C2E2}" srcOrd="0" destOrd="0" presId="urn:microsoft.com/office/officeart/2005/8/layout/orgChart1"/>
    <dgm:cxn modelId="{6CCD809F-8690-4F62-A2EE-5431F2B33046}" type="presOf" srcId="{8D177597-FC6B-4DBE-9001-1B257BF34933}" destId="{78500DAE-C4DF-4EC2-9D52-D2CDF2FF301E}" srcOrd="0" destOrd="0" presId="urn:microsoft.com/office/officeart/2005/8/layout/orgChart1"/>
    <dgm:cxn modelId="{DE858001-0400-42B2-9AE1-77DC463EDD14}" type="presOf" srcId="{2CF8AECA-6135-4FD7-933C-4A2168953C4A}" destId="{C2D15161-8D15-40C9-AC63-40A1B86B2C26}" srcOrd="1" destOrd="0" presId="urn:microsoft.com/office/officeart/2005/8/layout/orgChart1"/>
    <dgm:cxn modelId="{294FDFD6-7FE1-4027-8E77-AA8BD9914D9C}" type="presOf" srcId="{B6104CF5-8F58-4D9D-BC81-D22655EBB47A}" destId="{404B256C-D22D-4539-ABF9-268AF95F54CC}" srcOrd="1" destOrd="0" presId="urn:microsoft.com/office/officeart/2005/8/layout/orgChart1"/>
    <dgm:cxn modelId="{703C6C28-D82A-40F1-A87D-92E70CC81D83}" type="presOf" srcId="{999970C6-CB40-46F5-AD0A-EDE380644B3D}" destId="{07EA79E2-023E-48D3-8661-600ACF8DA545}" srcOrd="1" destOrd="0" presId="urn:microsoft.com/office/officeart/2005/8/layout/orgChart1"/>
    <dgm:cxn modelId="{9700670E-DFF4-4753-BC1B-A207E103EDAD}" srcId="{999970C6-CB40-46F5-AD0A-EDE380644B3D}" destId="{B6104CF5-8F58-4D9D-BC81-D22655EBB47A}" srcOrd="0" destOrd="0" parTransId="{FCD06E56-10AA-4457-AAD4-6E8A6525E656}" sibTransId="{1E8EB4E0-EF68-40D8-873F-4B14AD79016C}"/>
    <dgm:cxn modelId="{718C39F6-E3C8-45FF-B3AF-3E015EA6EDFB}" type="presOf" srcId="{46EFBB0D-80C8-4F0F-BBAC-C0AF064276AA}" destId="{8AB08067-52C8-4F03-A07C-D7F262AA9F49}" srcOrd="1" destOrd="0" presId="urn:microsoft.com/office/officeart/2005/8/layout/orgChart1"/>
    <dgm:cxn modelId="{25850ED6-759D-448F-972F-B4F03580BFB1}" type="presOf" srcId="{999970C6-CB40-46F5-AD0A-EDE380644B3D}" destId="{6E2274DF-AF35-4CA5-A693-EEE044F72530}" srcOrd="0" destOrd="0" presId="urn:microsoft.com/office/officeart/2005/8/layout/orgChart1"/>
    <dgm:cxn modelId="{4E535E97-7665-4422-B77D-D8AEF5A333E8}" srcId="{999970C6-CB40-46F5-AD0A-EDE380644B3D}" destId="{46EFBB0D-80C8-4F0F-BBAC-C0AF064276AA}" srcOrd="1" destOrd="0" parTransId="{75CEC785-05B9-4353-A401-2274842BC1A3}" sibTransId="{E8922CC7-D760-44B8-94F3-5ABC692D0131}"/>
    <dgm:cxn modelId="{9B746C72-7CCB-46EF-AF72-331BFC1AE764}" srcId="{999970C6-CB40-46F5-AD0A-EDE380644B3D}" destId="{2CF8AECA-6135-4FD7-933C-4A2168953C4A}" srcOrd="2" destOrd="0" parTransId="{3916EBDA-D4EF-48E6-A9D1-1408985857B2}" sibTransId="{F9ADBFC1-DA54-4AED-BD11-6A4A1382D39D}"/>
    <dgm:cxn modelId="{3C14A03E-C140-4047-BADE-5CA7A679FBE2}" type="presOf" srcId="{46EFBB0D-80C8-4F0F-BBAC-C0AF064276AA}" destId="{3E3A2667-A795-4B23-9AB8-AD8BB7219948}" srcOrd="0" destOrd="0" presId="urn:microsoft.com/office/officeart/2005/8/layout/orgChart1"/>
    <dgm:cxn modelId="{CE32AF9A-4418-4155-B049-ABECBEB64A9A}" type="presOf" srcId="{75CEC785-05B9-4353-A401-2274842BC1A3}" destId="{9B879F63-9137-4F5E-81FE-DC6188E34E69}" srcOrd="0" destOrd="0" presId="urn:microsoft.com/office/officeart/2005/8/layout/orgChart1"/>
    <dgm:cxn modelId="{A51D48D1-E591-4D07-ABCC-79FEF7A4659E}" type="presOf" srcId="{B6104CF5-8F58-4D9D-BC81-D22655EBB47A}" destId="{AE37049E-6165-4A5F-8DDC-FFF21CCA1705}" srcOrd="0" destOrd="0" presId="urn:microsoft.com/office/officeart/2005/8/layout/orgChart1"/>
    <dgm:cxn modelId="{BB92D0A4-76DE-4FA9-801D-A5FCCC936625}" srcId="{8D177597-FC6B-4DBE-9001-1B257BF34933}" destId="{999970C6-CB40-46F5-AD0A-EDE380644B3D}" srcOrd="0" destOrd="0" parTransId="{F968F654-D715-45AF-A4FA-12D9FA059EF0}" sibTransId="{6317AE62-D346-4AB5-BD95-A75395FDC9CC}"/>
    <dgm:cxn modelId="{2EB5BE81-0EBC-4ADE-968E-F7565F32DBCE}" type="presOf" srcId="{3916EBDA-D4EF-48E6-A9D1-1408985857B2}" destId="{39C0B699-8B34-47C0-BB1D-D9DDCF999426}" srcOrd="0" destOrd="0" presId="urn:microsoft.com/office/officeart/2005/8/layout/orgChart1"/>
    <dgm:cxn modelId="{E1B20ACB-1257-4FC8-98B5-46A5F22340B5}" type="presParOf" srcId="{78500DAE-C4DF-4EC2-9D52-D2CDF2FF301E}" destId="{6A168D9A-884D-4D32-AE02-96CDEFBAC936}" srcOrd="0" destOrd="0" presId="urn:microsoft.com/office/officeart/2005/8/layout/orgChart1"/>
    <dgm:cxn modelId="{1989247F-7F6F-47CB-9C4F-DE7D94053324}" type="presParOf" srcId="{6A168D9A-884D-4D32-AE02-96CDEFBAC936}" destId="{7F211CEA-C4E4-4643-88D4-8E3FE44D2869}" srcOrd="0" destOrd="0" presId="urn:microsoft.com/office/officeart/2005/8/layout/orgChart1"/>
    <dgm:cxn modelId="{223049D8-43E1-4E0F-9ED3-F24B35C3E4D7}" type="presParOf" srcId="{7F211CEA-C4E4-4643-88D4-8E3FE44D2869}" destId="{6E2274DF-AF35-4CA5-A693-EEE044F72530}" srcOrd="0" destOrd="0" presId="urn:microsoft.com/office/officeart/2005/8/layout/orgChart1"/>
    <dgm:cxn modelId="{34B9F5F4-4A15-4087-9733-7A59D5F04923}" type="presParOf" srcId="{7F211CEA-C4E4-4643-88D4-8E3FE44D2869}" destId="{07EA79E2-023E-48D3-8661-600ACF8DA545}" srcOrd="1" destOrd="0" presId="urn:microsoft.com/office/officeart/2005/8/layout/orgChart1"/>
    <dgm:cxn modelId="{8F895304-220C-4B87-9CFC-4DD512981D3A}" type="presParOf" srcId="{6A168D9A-884D-4D32-AE02-96CDEFBAC936}" destId="{EDC7A535-E367-4B5F-A36A-7DE2B192FDCD}" srcOrd="1" destOrd="0" presId="urn:microsoft.com/office/officeart/2005/8/layout/orgChart1"/>
    <dgm:cxn modelId="{110D84B1-2005-4CDC-A9F5-379F4FEAFBA3}" type="presParOf" srcId="{EDC7A535-E367-4B5F-A36A-7DE2B192FDCD}" destId="{6673328A-9C59-4DD2-9384-F7F23F2C3B1F}" srcOrd="0" destOrd="0" presId="urn:microsoft.com/office/officeart/2005/8/layout/orgChart1"/>
    <dgm:cxn modelId="{C6605AD1-D70D-45C5-8C7F-C22D3A053935}" type="presParOf" srcId="{EDC7A535-E367-4B5F-A36A-7DE2B192FDCD}" destId="{FBFA007C-8438-4E73-BE70-1CB14180B86D}" srcOrd="1" destOrd="0" presId="urn:microsoft.com/office/officeart/2005/8/layout/orgChart1"/>
    <dgm:cxn modelId="{FE8B7712-BAC8-4CBB-90B2-29A4712FA284}" type="presParOf" srcId="{FBFA007C-8438-4E73-BE70-1CB14180B86D}" destId="{8D63B013-B76B-43BC-9356-25FA1AAE4F85}" srcOrd="0" destOrd="0" presId="urn:microsoft.com/office/officeart/2005/8/layout/orgChart1"/>
    <dgm:cxn modelId="{A0F70917-D6BB-4EC9-927C-B12B6F8F3577}" type="presParOf" srcId="{8D63B013-B76B-43BC-9356-25FA1AAE4F85}" destId="{AE37049E-6165-4A5F-8DDC-FFF21CCA1705}" srcOrd="0" destOrd="0" presId="urn:microsoft.com/office/officeart/2005/8/layout/orgChart1"/>
    <dgm:cxn modelId="{E359BE56-3362-4B79-A49F-769A7414682F}" type="presParOf" srcId="{8D63B013-B76B-43BC-9356-25FA1AAE4F85}" destId="{404B256C-D22D-4539-ABF9-268AF95F54CC}" srcOrd="1" destOrd="0" presId="urn:microsoft.com/office/officeart/2005/8/layout/orgChart1"/>
    <dgm:cxn modelId="{9A4F4152-4B4F-459A-8543-8B2739B9EFDA}" type="presParOf" srcId="{FBFA007C-8438-4E73-BE70-1CB14180B86D}" destId="{24FFF93C-71C2-458B-83CA-22CB3A71BE62}" srcOrd="1" destOrd="0" presId="urn:microsoft.com/office/officeart/2005/8/layout/orgChart1"/>
    <dgm:cxn modelId="{ABCAB2C3-33E2-4CFF-8A59-C112B6D65A2A}" type="presParOf" srcId="{FBFA007C-8438-4E73-BE70-1CB14180B86D}" destId="{F4EDD3CA-D880-4988-907F-BFCC344D5FEA}" srcOrd="2" destOrd="0" presId="urn:microsoft.com/office/officeart/2005/8/layout/orgChart1"/>
    <dgm:cxn modelId="{6F95002C-58A2-4D6F-98B7-58DFF1CC4A45}" type="presParOf" srcId="{EDC7A535-E367-4B5F-A36A-7DE2B192FDCD}" destId="{9B879F63-9137-4F5E-81FE-DC6188E34E69}" srcOrd="2" destOrd="0" presId="urn:microsoft.com/office/officeart/2005/8/layout/orgChart1"/>
    <dgm:cxn modelId="{9DC0AAE9-D528-4C7B-9CC1-79E69BAC403B}" type="presParOf" srcId="{EDC7A535-E367-4B5F-A36A-7DE2B192FDCD}" destId="{2E30BB8F-520B-48F5-9E25-2105A3AB0B38}" srcOrd="3" destOrd="0" presId="urn:microsoft.com/office/officeart/2005/8/layout/orgChart1"/>
    <dgm:cxn modelId="{C7C269DF-9FDD-409D-A1AD-4CC51357E60B}" type="presParOf" srcId="{2E30BB8F-520B-48F5-9E25-2105A3AB0B38}" destId="{C9557092-C7F5-4389-B85E-39F228421825}" srcOrd="0" destOrd="0" presId="urn:microsoft.com/office/officeart/2005/8/layout/orgChart1"/>
    <dgm:cxn modelId="{44500D93-027F-4B7E-AA23-A8C29ECAD61D}" type="presParOf" srcId="{C9557092-C7F5-4389-B85E-39F228421825}" destId="{3E3A2667-A795-4B23-9AB8-AD8BB7219948}" srcOrd="0" destOrd="0" presId="urn:microsoft.com/office/officeart/2005/8/layout/orgChart1"/>
    <dgm:cxn modelId="{F1EAD6EB-E6E4-46DA-85DA-232159F02859}" type="presParOf" srcId="{C9557092-C7F5-4389-B85E-39F228421825}" destId="{8AB08067-52C8-4F03-A07C-D7F262AA9F49}" srcOrd="1" destOrd="0" presId="urn:microsoft.com/office/officeart/2005/8/layout/orgChart1"/>
    <dgm:cxn modelId="{80387C5B-A90D-4EA0-9EE7-0C828ACCD684}" type="presParOf" srcId="{2E30BB8F-520B-48F5-9E25-2105A3AB0B38}" destId="{2DF22BA8-FB3B-40FD-A1DB-CD780F35C911}" srcOrd="1" destOrd="0" presId="urn:microsoft.com/office/officeart/2005/8/layout/orgChart1"/>
    <dgm:cxn modelId="{EF4AFC40-3BDC-4F9B-825C-339BB0429AE4}" type="presParOf" srcId="{2E30BB8F-520B-48F5-9E25-2105A3AB0B38}" destId="{44A55951-011A-4BE4-9A60-42BD87AC9E56}" srcOrd="2" destOrd="0" presId="urn:microsoft.com/office/officeart/2005/8/layout/orgChart1"/>
    <dgm:cxn modelId="{DA359A51-F109-44A5-A5AF-8060AB2E7138}" type="presParOf" srcId="{EDC7A535-E367-4B5F-A36A-7DE2B192FDCD}" destId="{39C0B699-8B34-47C0-BB1D-D9DDCF999426}" srcOrd="4" destOrd="0" presId="urn:microsoft.com/office/officeart/2005/8/layout/orgChart1"/>
    <dgm:cxn modelId="{4BC889EA-4832-4BFA-BED4-BD5213C26E6D}" type="presParOf" srcId="{EDC7A535-E367-4B5F-A36A-7DE2B192FDCD}" destId="{BE18BA17-1566-44F6-A421-E243959CA592}" srcOrd="5" destOrd="0" presId="urn:microsoft.com/office/officeart/2005/8/layout/orgChart1"/>
    <dgm:cxn modelId="{4586668D-8027-43B8-A579-BF5883A2D22C}" type="presParOf" srcId="{BE18BA17-1566-44F6-A421-E243959CA592}" destId="{BE79F4AB-DE3B-4E27-B1B2-F40987692E40}" srcOrd="0" destOrd="0" presId="urn:microsoft.com/office/officeart/2005/8/layout/orgChart1"/>
    <dgm:cxn modelId="{6BEFBCD1-B7B4-424B-85C9-3E2F896AB142}" type="presParOf" srcId="{BE79F4AB-DE3B-4E27-B1B2-F40987692E40}" destId="{4FD81A9A-B8EA-4F7B-813E-3EDC4751C2E2}" srcOrd="0" destOrd="0" presId="urn:microsoft.com/office/officeart/2005/8/layout/orgChart1"/>
    <dgm:cxn modelId="{BF1D30A3-5A25-4FB3-8478-7B9E5848C65A}" type="presParOf" srcId="{BE79F4AB-DE3B-4E27-B1B2-F40987692E40}" destId="{C2D15161-8D15-40C9-AC63-40A1B86B2C26}" srcOrd="1" destOrd="0" presId="urn:microsoft.com/office/officeart/2005/8/layout/orgChart1"/>
    <dgm:cxn modelId="{D1B49DD0-43CB-462A-8FC9-E27FC8868F69}" type="presParOf" srcId="{BE18BA17-1566-44F6-A421-E243959CA592}" destId="{2AE3260B-0435-4F4A-81A5-0F4AB5D43D03}" srcOrd="1" destOrd="0" presId="urn:microsoft.com/office/officeart/2005/8/layout/orgChart1"/>
    <dgm:cxn modelId="{E0B8D4B6-85C3-4215-AB7F-633DB3605F1B}" type="presParOf" srcId="{BE18BA17-1566-44F6-A421-E243959CA592}" destId="{4E64F93D-519C-47F5-B06F-0613007D10AB}" srcOrd="2" destOrd="0" presId="urn:microsoft.com/office/officeart/2005/8/layout/orgChart1"/>
    <dgm:cxn modelId="{D0B70965-6CC0-43A0-8158-BAA96D852D77}" type="presParOf" srcId="{6A168D9A-884D-4D32-AE02-96CDEFBAC936}" destId="{BE201055-DE7B-4CFF-BA24-8E30037E167C}" srcOrd="2" destOrd="0" presId="urn:microsoft.com/office/officeart/2005/8/layout/orgChart1"/>
  </dgm:cxnLst>
  <dgm:bg/>
  <dgm:whole/>
  <dgm:extLst>
    <a:ext uri="http://schemas.microsoft.com/office/drawing/2008/diagram">
      <dsp:dataModelExt xmlns:dsp="http://schemas.microsoft.com/office/drawing/2008/diagram" xmlns:a="http://schemas.openxmlformats.org/drawingml/2006/main" xmlns:dgm="http://schemas.openxmlformats.org/drawingml/2006/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177597-FC6B-4DBE-9001-1B257BF34933}" type="doc">
      <dgm:prSet loTypeId="urn:microsoft.com/office/officeart/2005/8/layout/orgChart1" loCatId="hierarchy" qsTypeId="urn:microsoft.com/office/officeart/2005/8/quickstyle/simple4" qsCatId="simple" csTypeId="urn:microsoft.com/office/officeart/2005/8/colors/accent1_2" csCatId="accent1" phldr="1"/>
      <dgm:spPr/>
      <dgm:t>
        <a:bodyPr/>
        <a:lstStyle/>
        <a:p>
          <a:endParaRPr lang="en-SG"/>
        </a:p>
      </dgm:t>
    </dgm:pt>
    <dgm:pt modelId="{999970C6-CB40-46F5-AD0A-EDE380644B3D}">
      <dgm:prSet phldrT="[Text]" custT="1"/>
      <dgm:spPr/>
      <dgm:t>
        <a:bodyPr/>
        <a:lstStyle/>
        <a:p>
          <a:r>
            <a:rPr lang="en-SG" sz="2800" b="1" dirty="0" smtClean="0"/>
            <a:t>Reveals God’s Character</a:t>
          </a:r>
          <a:endParaRPr lang="en-SG" sz="2800" b="1" dirty="0"/>
        </a:p>
      </dgm:t>
    </dgm:pt>
    <dgm:pt modelId="{F968F654-D715-45AF-A4FA-12D9FA059EF0}" type="parTrans" cxnId="{BB92D0A4-76DE-4FA9-801D-A5FCCC936625}">
      <dgm:prSet/>
      <dgm:spPr/>
      <dgm:t>
        <a:bodyPr/>
        <a:lstStyle/>
        <a:p>
          <a:endParaRPr lang="en-SG"/>
        </a:p>
      </dgm:t>
    </dgm:pt>
    <dgm:pt modelId="{6317AE62-D346-4AB5-BD95-A75395FDC9CC}" type="sibTrans" cxnId="{BB92D0A4-76DE-4FA9-801D-A5FCCC936625}">
      <dgm:prSet/>
      <dgm:spPr/>
      <dgm:t>
        <a:bodyPr/>
        <a:lstStyle/>
        <a:p>
          <a:endParaRPr lang="en-SG"/>
        </a:p>
      </dgm:t>
    </dgm:pt>
    <dgm:pt modelId="{B6104CF5-8F58-4D9D-BC81-D22655EBB47A}">
      <dgm:prSet phldrT="[Text]" custT="1"/>
      <dgm:spPr/>
      <dgm:t>
        <a:bodyPr/>
        <a:lstStyle/>
        <a:p>
          <a:pPr algn="ctr"/>
          <a:endParaRPr lang="en-SG" sz="2800" b="1" dirty="0" smtClean="0"/>
        </a:p>
        <a:p>
          <a:pPr algn="ctr"/>
          <a:endParaRPr lang="en-SG" sz="2800" b="1" dirty="0" smtClean="0"/>
        </a:p>
        <a:p>
          <a:pPr algn="ctr"/>
          <a:r>
            <a:rPr lang="en-SG" sz="2800" b="1" dirty="0" smtClean="0"/>
            <a:t>What matters to God</a:t>
          </a:r>
        </a:p>
        <a:p>
          <a:pPr algn="l"/>
          <a:r>
            <a:rPr lang="en-SG" sz="2200" b="1" dirty="0" smtClean="0"/>
            <a:t>- Worship</a:t>
          </a:r>
        </a:p>
        <a:p>
          <a:pPr algn="l"/>
          <a:r>
            <a:rPr lang="en-SG" sz="2200" b="1" dirty="0" smtClean="0"/>
            <a:t>- Righteousness</a:t>
          </a:r>
        </a:p>
        <a:p>
          <a:pPr algn="ctr"/>
          <a:endParaRPr lang="en-SG" sz="2800" b="1" dirty="0" smtClean="0"/>
        </a:p>
        <a:p>
          <a:pPr algn="ctr"/>
          <a:endParaRPr lang="en-SG" sz="2800" b="1" dirty="0"/>
        </a:p>
      </dgm:t>
    </dgm:pt>
    <dgm:pt modelId="{FCD06E56-10AA-4457-AAD4-6E8A6525E656}" type="parTrans" cxnId="{9700670E-DFF4-4753-BC1B-A207E103EDAD}">
      <dgm:prSet/>
      <dgm:spPr/>
      <dgm:t>
        <a:bodyPr/>
        <a:lstStyle/>
        <a:p>
          <a:endParaRPr lang="en-SG"/>
        </a:p>
      </dgm:t>
    </dgm:pt>
    <dgm:pt modelId="{1E8EB4E0-EF68-40D8-873F-4B14AD79016C}" type="sibTrans" cxnId="{9700670E-DFF4-4753-BC1B-A207E103EDAD}">
      <dgm:prSet/>
      <dgm:spPr/>
      <dgm:t>
        <a:bodyPr/>
        <a:lstStyle/>
        <a:p>
          <a:endParaRPr lang="en-SG"/>
        </a:p>
      </dgm:t>
    </dgm:pt>
    <dgm:pt modelId="{46EFBB0D-80C8-4F0F-BBAC-C0AF064276AA}">
      <dgm:prSet phldrT="[Text]" custT="1"/>
      <dgm:spPr/>
      <dgm:t>
        <a:bodyPr/>
        <a:lstStyle/>
        <a:p>
          <a:r>
            <a:rPr lang="en-SG" sz="2800" b="1" dirty="0" smtClean="0"/>
            <a:t>Foundational principles for case laws </a:t>
          </a:r>
        </a:p>
        <a:p>
          <a:r>
            <a:rPr lang="en-SG" sz="2800" b="1" dirty="0" smtClean="0"/>
            <a:t>(found in Exodus, Numbers and Deuteronomy)</a:t>
          </a:r>
        </a:p>
      </dgm:t>
    </dgm:pt>
    <dgm:pt modelId="{75CEC785-05B9-4353-A401-2274842BC1A3}" type="parTrans" cxnId="{4E535E97-7665-4422-B77D-D8AEF5A333E8}">
      <dgm:prSet/>
      <dgm:spPr/>
      <dgm:t>
        <a:bodyPr/>
        <a:lstStyle/>
        <a:p>
          <a:endParaRPr lang="en-SG"/>
        </a:p>
      </dgm:t>
    </dgm:pt>
    <dgm:pt modelId="{E8922CC7-D760-44B8-94F3-5ABC692D0131}" type="sibTrans" cxnId="{4E535E97-7665-4422-B77D-D8AEF5A333E8}">
      <dgm:prSet/>
      <dgm:spPr/>
      <dgm:t>
        <a:bodyPr/>
        <a:lstStyle/>
        <a:p>
          <a:endParaRPr lang="en-SG"/>
        </a:p>
      </dgm:t>
    </dgm:pt>
    <dgm:pt modelId="{2CF8AECA-6135-4FD7-933C-4A2168953C4A}">
      <dgm:prSet phldrT="[Text]" custT="1"/>
      <dgm:spPr/>
      <dgm:t>
        <a:bodyPr/>
        <a:lstStyle/>
        <a:p>
          <a:r>
            <a:rPr lang="en-SG" sz="2800" b="1" dirty="0" smtClean="0"/>
            <a:t>Expose Israel’s sins &amp; the need of a Saviour</a:t>
          </a:r>
          <a:endParaRPr lang="en-SG" sz="2800" b="1" dirty="0"/>
        </a:p>
      </dgm:t>
    </dgm:pt>
    <dgm:pt modelId="{3916EBDA-D4EF-48E6-A9D1-1408985857B2}" type="parTrans" cxnId="{9B746C72-7CCB-46EF-AF72-331BFC1AE764}">
      <dgm:prSet/>
      <dgm:spPr/>
      <dgm:t>
        <a:bodyPr/>
        <a:lstStyle/>
        <a:p>
          <a:endParaRPr lang="en-SG"/>
        </a:p>
      </dgm:t>
    </dgm:pt>
    <dgm:pt modelId="{F9ADBFC1-DA54-4AED-BD11-6A4A1382D39D}" type="sibTrans" cxnId="{9B746C72-7CCB-46EF-AF72-331BFC1AE764}">
      <dgm:prSet/>
      <dgm:spPr/>
      <dgm:t>
        <a:bodyPr/>
        <a:lstStyle/>
        <a:p>
          <a:endParaRPr lang="en-SG"/>
        </a:p>
      </dgm:t>
    </dgm:pt>
    <dgm:pt modelId="{78500DAE-C4DF-4EC2-9D52-D2CDF2FF301E}" type="pres">
      <dgm:prSet presAssocID="{8D177597-FC6B-4DBE-9001-1B257BF34933}" presName="hierChild1" presStyleCnt="0">
        <dgm:presLayoutVars>
          <dgm:orgChart val="1"/>
          <dgm:chPref val="1"/>
          <dgm:dir/>
          <dgm:animOne val="branch"/>
          <dgm:animLvl val="lvl"/>
          <dgm:resizeHandles/>
        </dgm:presLayoutVars>
      </dgm:prSet>
      <dgm:spPr/>
      <dgm:t>
        <a:bodyPr/>
        <a:lstStyle/>
        <a:p>
          <a:endParaRPr lang="en-SG"/>
        </a:p>
      </dgm:t>
    </dgm:pt>
    <dgm:pt modelId="{6A168D9A-884D-4D32-AE02-96CDEFBAC936}" type="pres">
      <dgm:prSet presAssocID="{999970C6-CB40-46F5-AD0A-EDE380644B3D}" presName="hierRoot1" presStyleCnt="0">
        <dgm:presLayoutVars>
          <dgm:hierBranch val="init"/>
        </dgm:presLayoutVars>
      </dgm:prSet>
      <dgm:spPr/>
    </dgm:pt>
    <dgm:pt modelId="{7F211CEA-C4E4-4643-88D4-8E3FE44D2869}" type="pres">
      <dgm:prSet presAssocID="{999970C6-CB40-46F5-AD0A-EDE380644B3D}" presName="rootComposite1" presStyleCnt="0"/>
      <dgm:spPr/>
    </dgm:pt>
    <dgm:pt modelId="{6E2274DF-AF35-4CA5-A693-EEE044F72530}" type="pres">
      <dgm:prSet presAssocID="{999970C6-CB40-46F5-AD0A-EDE380644B3D}" presName="rootText1" presStyleLbl="node0" presStyleIdx="0" presStyleCnt="1" custScaleX="317550" custScaleY="44864" custLinFactNeighborX="-11553" custLinFactNeighborY="-12735">
        <dgm:presLayoutVars>
          <dgm:chPref val="3"/>
        </dgm:presLayoutVars>
      </dgm:prSet>
      <dgm:spPr/>
      <dgm:t>
        <a:bodyPr/>
        <a:lstStyle/>
        <a:p>
          <a:endParaRPr lang="en-SG"/>
        </a:p>
      </dgm:t>
    </dgm:pt>
    <dgm:pt modelId="{07EA79E2-023E-48D3-8661-600ACF8DA545}" type="pres">
      <dgm:prSet presAssocID="{999970C6-CB40-46F5-AD0A-EDE380644B3D}" presName="rootConnector1" presStyleLbl="node1" presStyleIdx="0" presStyleCnt="0"/>
      <dgm:spPr/>
      <dgm:t>
        <a:bodyPr/>
        <a:lstStyle/>
        <a:p>
          <a:endParaRPr lang="en-SG"/>
        </a:p>
      </dgm:t>
    </dgm:pt>
    <dgm:pt modelId="{EDC7A535-E367-4B5F-A36A-7DE2B192FDCD}" type="pres">
      <dgm:prSet presAssocID="{999970C6-CB40-46F5-AD0A-EDE380644B3D}" presName="hierChild2" presStyleCnt="0"/>
      <dgm:spPr/>
    </dgm:pt>
    <dgm:pt modelId="{6673328A-9C59-4DD2-9384-F7F23F2C3B1F}" type="pres">
      <dgm:prSet presAssocID="{FCD06E56-10AA-4457-AAD4-6E8A6525E656}" presName="Name37" presStyleLbl="parChTrans1D2" presStyleIdx="0" presStyleCnt="3"/>
      <dgm:spPr/>
      <dgm:t>
        <a:bodyPr/>
        <a:lstStyle/>
        <a:p>
          <a:endParaRPr lang="en-SG"/>
        </a:p>
      </dgm:t>
    </dgm:pt>
    <dgm:pt modelId="{FBFA007C-8438-4E73-BE70-1CB14180B86D}" type="pres">
      <dgm:prSet presAssocID="{B6104CF5-8F58-4D9D-BC81-D22655EBB47A}" presName="hierRoot2" presStyleCnt="0">
        <dgm:presLayoutVars>
          <dgm:hierBranch val="init"/>
        </dgm:presLayoutVars>
      </dgm:prSet>
      <dgm:spPr/>
    </dgm:pt>
    <dgm:pt modelId="{8D63B013-B76B-43BC-9356-25FA1AAE4F85}" type="pres">
      <dgm:prSet presAssocID="{B6104CF5-8F58-4D9D-BC81-D22655EBB47A}" presName="rootComposite" presStyleCnt="0"/>
      <dgm:spPr/>
    </dgm:pt>
    <dgm:pt modelId="{AE37049E-6165-4A5F-8DDC-FFF21CCA1705}" type="pres">
      <dgm:prSet presAssocID="{B6104CF5-8F58-4D9D-BC81-D22655EBB47A}" presName="rootText" presStyleLbl="node2" presStyleIdx="0" presStyleCnt="3" custScaleX="117029" custScaleY="258227" custLinFactNeighborX="-485" custLinFactNeighborY="4197">
        <dgm:presLayoutVars>
          <dgm:chPref val="3"/>
        </dgm:presLayoutVars>
      </dgm:prSet>
      <dgm:spPr/>
      <dgm:t>
        <a:bodyPr/>
        <a:lstStyle/>
        <a:p>
          <a:endParaRPr lang="en-SG"/>
        </a:p>
      </dgm:t>
    </dgm:pt>
    <dgm:pt modelId="{404B256C-D22D-4539-ABF9-268AF95F54CC}" type="pres">
      <dgm:prSet presAssocID="{B6104CF5-8F58-4D9D-BC81-D22655EBB47A}" presName="rootConnector" presStyleLbl="node2" presStyleIdx="0" presStyleCnt="3"/>
      <dgm:spPr/>
      <dgm:t>
        <a:bodyPr/>
        <a:lstStyle/>
        <a:p>
          <a:endParaRPr lang="en-SG"/>
        </a:p>
      </dgm:t>
    </dgm:pt>
    <dgm:pt modelId="{24FFF93C-71C2-458B-83CA-22CB3A71BE62}" type="pres">
      <dgm:prSet presAssocID="{B6104CF5-8F58-4D9D-BC81-D22655EBB47A}" presName="hierChild4" presStyleCnt="0"/>
      <dgm:spPr/>
    </dgm:pt>
    <dgm:pt modelId="{F4EDD3CA-D880-4988-907F-BFCC344D5FEA}" type="pres">
      <dgm:prSet presAssocID="{B6104CF5-8F58-4D9D-BC81-D22655EBB47A}" presName="hierChild5" presStyleCnt="0"/>
      <dgm:spPr/>
    </dgm:pt>
    <dgm:pt modelId="{9B879F63-9137-4F5E-81FE-DC6188E34E69}" type="pres">
      <dgm:prSet presAssocID="{75CEC785-05B9-4353-A401-2274842BC1A3}" presName="Name37" presStyleLbl="parChTrans1D2" presStyleIdx="1" presStyleCnt="3"/>
      <dgm:spPr/>
      <dgm:t>
        <a:bodyPr/>
        <a:lstStyle/>
        <a:p>
          <a:endParaRPr lang="en-SG"/>
        </a:p>
      </dgm:t>
    </dgm:pt>
    <dgm:pt modelId="{2E30BB8F-520B-48F5-9E25-2105A3AB0B38}" type="pres">
      <dgm:prSet presAssocID="{46EFBB0D-80C8-4F0F-BBAC-C0AF064276AA}" presName="hierRoot2" presStyleCnt="0">
        <dgm:presLayoutVars>
          <dgm:hierBranch val="init"/>
        </dgm:presLayoutVars>
      </dgm:prSet>
      <dgm:spPr/>
    </dgm:pt>
    <dgm:pt modelId="{C9557092-C7F5-4389-B85E-39F228421825}" type="pres">
      <dgm:prSet presAssocID="{46EFBB0D-80C8-4F0F-BBAC-C0AF064276AA}" presName="rootComposite" presStyleCnt="0"/>
      <dgm:spPr/>
    </dgm:pt>
    <dgm:pt modelId="{3E3A2667-A795-4B23-9AB8-AD8BB7219948}" type="pres">
      <dgm:prSet presAssocID="{46EFBB0D-80C8-4F0F-BBAC-C0AF064276AA}" presName="rootText" presStyleLbl="node2" presStyleIdx="1" presStyleCnt="3" custScaleX="152403" custScaleY="419898" custLinFactNeighborX="-271" custLinFactNeighborY="28988">
        <dgm:presLayoutVars>
          <dgm:chPref val="3"/>
        </dgm:presLayoutVars>
      </dgm:prSet>
      <dgm:spPr/>
      <dgm:t>
        <a:bodyPr/>
        <a:lstStyle/>
        <a:p>
          <a:endParaRPr lang="en-SG"/>
        </a:p>
      </dgm:t>
    </dgm:pt>
    <dgm:pt modelId="{8AB08067-52C8-4F03-A07C-D7F262AA9F49}" type="pres">
      <dgm:prSet presAssocID="{46EFBB0D-80C8-4F0F-BBAC-C0AF064276AA}" presName="rootConnector" presStyleLbl="node2" presStyleIdx="1" presStyleCnt="3"/>
      <dgm:spPr/>
      <dgm:t>
        <a:bodyPr/>
        <a:lstStyle/>
        <a:p>
          <a:endParaRPr lang="en-SG"/>
        </a:p>
      </dgm:t>
    </dgm:pt>
    <dgm:pt modelId="{2DF22BA8-FB3B-40FD-A1DB-CD780F35C911}" type="pres">
      <dgm:prSet presAssocID="{46EFBB0D-80C8-4F0F-BBAC-C0AF064276AA}" presName="hierChild4" presStyleCnt="0"/>
      <dgm:spPr/>
    </dgm:pt>
    <dgm:pt modelId="{44A55951-011A-4BE4-9A60-42BD87AC9E56}" type="pres">
      <dgm:prSet presAssocID="{46EFBB0D-80C8-4F0F-BBAC-C0AF064276AA}" presName="hierChild5" presStyleCnt="0"/>
      <dgm:spPr/>
    </dgm:pt>
    <dgm:pt modelId="{39C0B699-8B34-47C0-BB1D-D9DDCF999426}" type="pres">
      <dgm:prSet presAssocID="{3916EBDA-D4EF-48E6-A9D1-1408985857B2}" presName="Name37" presStyleLbl="parChTrans1D2" presStyleIdx="2" presStyleCnt="3"/>
      <dgm:spPr/>
      <dgm:t>
        <a:bodyPr/>
        <a:lstStyle/>
        <a:p>
          <a:endParaRPr lang="en-SG"/>
        </a:p>
      </dgm:t>
    </dgm:pt>
    <dgm:pt modelId="{BE18BA17-1566-44F6-A421-E243959CA592}" type="pres">
      <dgm:prSet presAssocID="{2CF8AECA-6135-4FD7-933C-4A2168953C4A}" presName="hierRoot2" presStyleCnt="0">
        <dgm:presLayoutVars>
          <dgm:hierBranch val="init"/>
        </dgm:presLayoutVars>
      </dgm:prSet>
      <dgm:spPr/>
    </dgm:pt>
    <dgm:pt modelId="{BE79F4AB-DE3B-4E27-B1B2-F40987692E40}" type="pres">
      <dgm:prSet presAssocID="{2CF8AECA-6135-4FD7-933C-4A2168953C4A}" presName="rootComposite" presStyleCnt="0"/>
      <dgm:spPr/>
    </dgm:pt>
    <dgm:pt modelId="{4FD81A9A-B8EA-4F7B-813E-3EDC4751C2E2}" type="pres">
      <dgm:prSet presAssocID="{2CF8AECA-6135-4FD7-933C-4A2168953C4A}" presName="rootText" presStyleLbl="node2" presStyleIdx="2" presStyleCnt="3" custScaleX="147760" custScaleY="230865">
        <dgm:presLayoutVars>
          <dgm:chPref val="3"/>
        </dgm:presLayoutVars>
      </dgm:prSet>
      <dgm:spPr/>
      <dgm:t>
        <a:bodyPr/>
        <a:lstStyle/>
        <a:p>
          <a:endParaRPr lang="en-SG"/>
        </a:p>
      </dgm:t>
    </dgm:pt>
    <dgm:pt modelId="{C2D15161-8D15-40C9-AC63-40A1B86B2C26}" type="pres">
      <dgm:prSet presAssocID="{2CF8AECA-6135-4FD7-933C-4A2168953C4A}" presName="rootConnector" presStyleLbl="node2" presStyleIdx="2" presStyleCnt="3"/>
      <dgm:spPr/>
      <dgm:t>
        <a:bodyPr/>
        <a:lstStyle/>
        <a:p>
          <a:endParaRPr lang="en-SG"/>
        </a:p>
      </dgm:t>
    </dgm:pt>
    <dgm:pt modelId="{2AE3260B-0435-4F4A-81A5-0F4AB5D43D03}" type="pres">
      <dgm:prSet presAssocID="{2CF8AECA-6135-4FD7-933C-4A2168953C4A}" presName="hierChild4" presStyleCnt="0"/>
      <dgm:spPr/>
    </dgm:pt>
    <dgm:pt modelId="{4E64F93D-519C-47F5-B06F-0613007D10AB}" type="pres">
      <dgm:prSet presAssocID="{2CF8AECA-6135-4FD7-933C-4A2168953C4A}" presName="hierChild5" presStyleCnt="0"/>
      <dgm:spPr/>
    </dgm:pt>
    <dgm:pt modelId="{BE201055-DE7B-4CFF-BA24-8E30037E167C}" type="pres">
      <dgm:prSet presAssocID="{999970C6-CB40-46F5-AD0A-EDE380644B3D}" presName="hierChild3" presStyleCnt="0"/>
      <dgm:spPr/>
    </dgm:pt>
  </dgm:ptLst>
  <dgm:cxnLst>
    <dgm:cxn modelId="{F803AF5B-948C-498D-B1B1-7518B6AFA2E3}" type="presOf" srcId="{8D177597-FC6B-4DBE-9001-1B257BF34933}" destId="{78500DAE-C4DF-4EC2-9D52-D2CDF2FF301E}" srcOrd="0" destOrd="0" presId="urn:microsoft.com/office/officeart/2005/8/layout/orgChart1"/>
    <dgm:cxn modelId="{62E4F1F2-78A0-4903-B248-CB94A7613344}" type="presOf" srcId="{B6104CF5-8F58-4D9D-BC81-D22655EBB47A}" destId="{404B256C-D22D-4539-ABF9-268AF95F54CC}" srcOrd="1" destOrd="0" presId="urn:microsoft.com/office/officeart/2005/8/layout/orgChart1"/>
    <dgm:cxn modelId="{52894836-F068-437C-AA61-6D7E5EFC8895}" type="presOf" srcId="{999970C6-CB40-46F5-AD0A-EDE380644B3D}" destId="{07EA79E2-023E-48D3-8661-600ACF8DA545}" srcOrd="1" destOrd="0" presId="urn:microsoft.com/office/officeart/2005/8/layout/orgChart1"/>
    <dgm:cxn modelId="{42657FD3-1C92-491D-9E0B-865150FCD485}" type="presOf" srcId="{B6104CF5-8F58-4D9D-BC81-D22655EBB47A}" destId="{AE37049E-6165-4A5F-8DDC-FFF21CCA1705}" srcOrd="0" destOrd="0" presId="urn:microsoft.com/office/officeart/2005/8/layout/orgChart1"/>
    <dgm:cxn modelId="{A4C8F1EA-16E1-4209-A652-4B35328BDCF9}" type="presOf" srcId="{46EFBB0D-80C8-4F0F-BBAC-C0AF064276AA}" destId="{8AB08067-52C8-4F03-A07C-D7F262AA9F49}" srcOrd="1" destOrd="0" presId="urn:microsoft.com/office/officeart/2005/8/layout/orgChart1"/>
    <dgm:cxn modelId="{440AD566-572F-4EE3-B70A-277F80CFB91A}" type="presOf" srcId="{999970C6-CB40-46F5-AD0A-EDE380644B3D}" destId="{6E2274DF-AF35-4CA5-A693-EEE044F72530}" srcOrd="0" destOrd="0" presId="urn:microsoft.com/office/officeart/2005/8/layout/orgChart1"/>
    <dgm:cxn modelId="{9700670E-DFF4-4753-BC1B-A207E103EDAD}" srcId="{999970C6-CB40-46F5-AD0A-EDE380644B3D}" destId="{B6104CF5-8F58-4D9D-BC81-D22655EBB47A}" srcOrd="0" destOrd="0" parTransId="{FCD06E56-10AA-4457-AAD4-6E8A6525E656}" sibTransId="{1E8EB4E0-EF68-40D8-873F-4B14AD79016C}"/>
    <dgm:cxn modelId="{4E535E97-7665-4422-B77D-D8AEF5A333E8}" srcId="{999970C6-CB40-46F5-AD0A-EDE380644B3D}" destId="{46EFBB0D-80C8-4F0F-BBAC-C0AF064276AA}" srcOrd="1" destOrd="0" parTransId="{75CEC785-05B9-4353-A401-2274842BC1A3}" sibTransId="{E8922CC7-D760-44B8-94F3-5ABC692D0131}"/>
    <dgm:cxn modelId="{61E71B1C-4BE2-4DB8-8ED2-AF79992E2A61}" type="presOf" srcId="{FCD06E56-10AA-4457-AAD4-6E8A6525E656}" destId="{6673328A-9C59-4DD2-9384-F7F23F2C3B1F}" srcOrd="0" destOrd="0" presId="urn:microsoft.com/office/officeart/2005/8/layout/orgChart1"/>
    <dgm:cxn modelId="{9B746C72-7CCB-46EF-AF72-331BFC1AE764}" srcId="{999970C6-CB40-46F5-AD0A-EDE380644B3D}" destId="{2CF8AECA-6135-4FD7-933C-4A2168953C4A}" srcOrd="2" destOrd="0" parTransId="{3916EBDA-D4EF-48E6-A9D1-1408985857B2}" sibTransId="{F9ADBFC1-DA54-4AED-BD11-6A4A1382D39D}"/>
    <dgm:cxn modelId="{A1710E75-0509-49BF-A156-C2CC147971B2}" type="presOf" srcId="{3916EBDA-D4EF-48E6-A9D1-1408985857B2}" destId="{39C0B699-8B34-47C0-BB1D-D9DDCF999426}" srcOrd="0" destOrd="0" presId="urn:microsoft.com/office/officeart/2005/8/layout/orgChart1"/>
    <dgm:cxn modelId="{3651E0E0-36A4-42C3-B111-0992714658C7}" type="presOf" srcId="{75CEC785-05B9-4353-A401-2274842BC1A3}" destId="{9B879F63-9137-4F5E-81FE-DC6188E34E69}" srcOrd="0" destOrd="0" presId="urn:microsoft.com/office/officeart/2005/8/layout/orgChart1"/>
    <dgm:cxn modelId="{DE82A0A5-2236-4DE3-BBFF-455DF5B5EA04}" type="presOf" srcId="{2CF8AECA-6135-4FD7-933C-4A2168953C4A}" destId="{4FD81A9A-B8EA-4F7B-813E-3EDC4751C2E2}" srcOrd="0" destOrd="0" presId="urn:microsoft.com/office/officeart/2005/8/layout/orgChart1"/>
    <dgm:cxn modelId="{BB92D0A4-76DE-4FA9-801D-A5FCCC936625}" srcId="{8D177597-FC6B-4DBE-9001-1B257BF34933}" destId="{999970C6-CB40-46F5-AD0A-EDE380644B3D}" srcOrd="0" destOrd="0" parTransId="{F968F654-D715-45AF-A4FA-12D9FA059EF0}" sibTransId="{6317AE62-D346-4AB5-BD95-A75395FDC9CC}"/>
    <dgm:cxn modelId="{F3E936BD-CABF-47E5-93B0-03FC3DC843B9}" type="presOf" srcId="{46EFBB0D-80C8-4F0F-BBAC-C0AF064276AA}" destId="{3E3A2667-A795-4B23-9AB8-AD8BB7219948}" srcOrd="0" destOrd="0" presId="urn:microsoft.com/office/officeart/2005/8/layout/orgChart1"/>
    <dgm:cxn modelId="{9B8C5A54-DF80-422C-9B8A-DD6DF2C4C496}" type="presOf" srcId="{2CF8AECA-6135-4FD7-933C-4A2168953C4A}" destId="{C2D15161-8D15-40C9-AC63-40A1B86B2C26}" srcOrd="1" destOrd="0" presId="urn:microsoft.com/office/officeart/2005/8/layout/orgChart1"/>
    <dgm:cxn modelId="{C1111498-7CAF-4C1D-8D0D-8F68BB58AC70}" type="presParOf" srcId="{78500DAE-C4DF-4EC2-9D52-D2CDF2FF301E}" destId="{6A168D9A-884D-4D32-AE02-96CDEFBAC936}" srcOrd="0" destOrd="0" presId="urn:microsoft.com/office/officeart/2005/8/layout/orgChart1"/>
    <dgm:cxn modelId="{78E85F98-0471-426C-8B47-684B364862CC}" type="presParOf" srcId="{6A168D9A-884D-4D32-AE02-96CDEFBAC936}" destId="{7F211CEA-C4E4-4643-88D4-8E3FE44D2869}" srcOrd="0" destOrd="0" presId="urn:microsoft.com/office/officeart/2005/8/layout/orgChart1"/>
    <dgm:cxn modelId="{CAEAC603-6754-454F-9960-B737A25AC8BF}" type="presParOf" srcId="{7F211CEA-C4E4-4643-88D4-8E3FE44D2869}" destId="{6E2274DF-AF35-4CA5-A693-EEE044F72530}" srcOrd="0" destOrd="0" presId="urn:microsoft.com/office/officeart/2005/8/layout/orgChart1"/>
    <dgm:cxn modelId="{ADE6FACF-F0AC-4877-9012-BA0726C990D3}" type="presParOf" srcId="{7F211CEA-C4E4-4643-88D4-8E3FE44D2869}" destId="{07EA79E2-023E-48D3-8661-600ACF8DA545}" srcOrd="1" destOrd="0" presId="urn:microsoft.com/office/officeart/2005/8/layout/orgChart1"/>
    <dgm:cxn modelId="{98BDF2A3-C8D8-4FF4-A683-8A4DC84E37A9}" type="presParOf" srcId="{6A168D9A-884D-4D32-AE02-96CDEFBAC936}" destId="{EDC7A535-E367-4B5F-A36A-7DE2B192FDCD}" srcOrd="1" destOrd="0" presId="urn:microsoft.com/office/officeart/2005/8/layout/orgChart1"/>
    <dgm:cxn modelId="{4BDA5838-0495-40A0-81C0-0C3F43721582}" type="presParOf" srcId="{EDC7A535-E367-4B5F-A36A-7DE2B192FDCD}" destId="{6673328A-9C59-4DD2-9384-F7F23F2C3B1F}" srcOrd="0" destOrd="0" presId="urn:microsoft.com/office/officeart/2005/8/layout/orgChart1"/>
    <dgm:cxn modelId="{E07457B6-DB8A-4E92-80E9-EF849487564F}" type="presParOf" srcId="{EDC7A535-E367-4B5F-A36A-7DE2B192FDCD}" destId="{FBFA007C-8438-4E73-BE70-1CB14180B86D}" srcOrd="1" destOrd="0" presId="urn:microsoft.com/office/officeart/2005/8/layout/orgChart1"/>
    <dgm:cxn modelId="{D608731B-AFA4-44FF-8148-4D687D8D6D32}" type="presParOf" srcId="{FBFA007C-8438-4E73-BE70-1CB14180B86D}" destId="{8D63B013-B76B-43BC-9356-25FA1AAE4F85}" srcOrd="0" destOrd="0" presId="urn:microsoft.com/office/officeart/2005/8/layout/orgChart1"/>
    <dgm:cxn modelId="{B0E8827A-61E5-46C4-BD19-068C79178DA4}" type="presParOf" srcId="{8D63B013-B76B-43BC-9356-25FA1AAE4F85}" destId="{AE37049E-6165-4A5F-8DDC-FFF21CCA1705}" srcOrd="0" destOrd="0" presId="urn:microsoft.com/office/officeart/2005/8/layout/orgChart1"/>
    <dgm:cxn modelId="{B178792F-00E0-42D2-89C5-663FB19B5DC7}" type="presParOf" srcId="{8D63B013-B76B-43BC-9356-25FA1AAE4F85}" destId="{404B256C-D22D-4539-ABF9-268AF95F54CC}" srcOrd="1" destOrd="0" presId="urn:microsoft.com/office/officeart/2005/8/layout/orgChart1"/>
    <dgm:cxn modelId="{3F2AA001-B9BC-415E-8EF3-D74C9B698F29}" type="presParOf" srcId="{FBFA007C-8438-4E73-BE70-1CB14180B86D}" destId="{24FFF93C-71C2-458B-83CA-22CB3A71BE62}" srcOrd="1" destOrd="0" presId="urn:microsoft.com/office/officeart/2005/8/layout/orgChart1"/>
    <dgm:cxn modelId="{86F3CC34-B431-4A73-BCFA-091210DC19F4}" type="presParOf" srcId="{FBFA007C-8438-4E73-BE70-1CB14180B86D}" destId="{F4EDD3CA-D880-4988-907F-BFCC344D5FEA}" srcOrd="2" destOrd="0" presId="urn:microsoft.com/office/officeart/2005/8/layout/orgChart1"/>
    <dgm:cxn modelId="{0596896B-B0AE-4C14-8621-DD08F5EF4E79}" type="presParOf" srcId="{EDC7A535-E367-4B5F-A36A-7DE2B192FDCD}" destId="{9B879F63-9137-4F5E-81FE-DC6188E34E69}" srcOrd="2" destOrd="0" presId="urn:microsoft.com/office/officeart/2005/8/layout/orgChart1"/>
    <dgm:cxn modelId="{9E245613-8D1C-48F8-9680-7C8DE5136F75}" type="presParOf" srcId="{EDC7A535-E367-4B5F-A36A-7DE2B192FDCD}" destId="{2E30BB8F-520B-48F5-9E25-2105A3AB0B38}" srcOrd="3" destOrd="0" presId="urn:microsoft.com/office/officeart/2005/8/layout/orgChart1"/>
    <dgm:cxn modelId="{5D43B1B0-590D-4CCD-A62E-1C27E54070CB}" type="presParOf" srcId="{2E30BB8F-520B-48F5-9E25-2105A3AB0B38}" destId="{C9557092-C7F5-4389-B85E-39F228421825}" srcOrd="0" destOrd="0" presId="urn:microsoft.com/office/officeart/2005/8/layout/orgChart1"/>
    <dgm:cxn modelId="{F6677159-F62D-4160-B471-F63F3EA81D93}" type="presParOf" srcId="{C9557092-C7F5-4389-B85E-39F228421825}" destId="{3E3A2667-A795-4B23-9AB8-AD8BB7219948}" srcOrd="0" destOrd="0" presId="urn:microsoft.com/office/officeart/2005/8/layout/orgChart1"/>
    <dgm:cxn modelId="{3B883625-7329-4284-AD2C-6134CB35DDCD}" type="presParOf" srcId="{C9557092-C7F5-4389-B85E-39F228421825}" destId="{8AB08067-52C8-4F03-A07C-D7F262AA9F49}" srcOrd="1" destOrd="0" presId="urn:microsoft.com/office/officeart/2005/8/layout/orgChart1"/>
    <dgm:cxn modelId="{6ED070A4-6D02-4205-BEF2-C5AB46C1495A}" type="presParOf" srcId="{2E30BB8F-520B-48F5-9E25-2105A3AB0B38}" destId="{2DF22BA8-FB3B-40FD-A1DB-CD780F35C911}" srcOrd="1" destOrd="0" presId="urn:microsoft.com/office/officeart/2005/8/layout/orgChart1"/>
    <dgm:cxn modelId="{42235D75-0FF3-4BD6-9AE4-8DA8899E1515}" type="presParOf" srcId="{2E30BB8F-520B-48F5-9E25-2105A3AB0B38}" destId="{44A55951-011A-4BE4-9A60-42BD87AC9E56}" srcOrd="2" destOrd="0" presId="urn:microsoft.com/office/officeart/2005/8/layout/orgChart1"/>
    <dgm:cxn modelId="{E7CFA56E-FC41-477E-8758-8265818186ED}" type="presParOf" srcId="{EDC7A535-E367-4B5F-A36A-7DE2B192FDCD}" destId="{39C0B699-8B34-47C0-BB1D-D9DDCF999426}" srcOrd="4" destOrd="0" presId="urn:microsoft.com/office/officeart/2005/8/layout/orgChart1"/>
    <dgm:cxn modelId="{A3B8DDE9-84ED-4A3D-BFBB-CC03C8D0E6F2}" type="presParOf" srcId="{EDC7A535-E367-4B5F-A36A-7DE2B192FDCD}" destId="{BE18BA17-1566-44F6-A421-E243959CA592}" srcOrd="5" destOrd="0" presId="urn:microsoft.com/office/officeart/2005/8/layout/orgChart1"/>
    <dgm:cxn modelId="{1D828A9D-32B2-4D9F-8F8D-466102A85FE2}" type="presParOf" srcId="{BE18BA17-1566-44F6-A421-E243959CA592}" destId="{BE79F4AB-DE3B-4E27-B1B2-F40987692E40}" srcOrd="0" destOrd="0" presId="urn:microsoft.com/office/officeart/2005/8/layout/orgChart1"/>
    <dgm:cxn modelId="{C82D7ED9-6AC1-437D-9D40-A15CFFB5C57D}" type="presParOf" srcId="{BE79F4AB-DE3B-4E27-B1B2-F40987692E40}" destId="{4FD81A9A-B8EA-4F7B-813E-3EDC4751C2E2}" srcOrd="0" destOrd="0" presId="urn:microsoft.com/office/officeart/2005/8/layout/orgChart1"/>
    <dgm:cxn modelId="{9890AF38-6C56-4C1C-BEE6-79BBF15B968A}" type="presParOf" srcId="{BE79F4AB-DE3B-4E27-B1B2-F40987692E40}" destId="{C2D15161-8D15-40C9-AC63-40A1B86B2C26}" srcOrd="1" destOrd="0" presId="urn:microsoft.com/office/officeart/2005/8/layout/orgChart1"/>
    <dgm:cxn modelId="{9B994D77-F1A2-4C07-9ECC-3D665529E7F4}" type="presParOf" srcId="{BE18BA17-1566-44F6-A421-E243959CA592}" destId="{2AE3260B-0435-4F4A-81A5-0F4AB5D43D03}" srcOrd="1" destOrd="0" presId="urn:microsoft.com/office/officeart/2005/8/layout/orgChart1"/>
    <dgm:cxn modelId="{6486029A-9C7E-425E-99A8-FBF47343FA09}" type="presParOf" srcId="{BE18BA17-1566-44F6-A421-E243959CA592}" destId="{4E64F93D-519C-47F5-B06F-0613007D10AB}" srcOrd="2" destOrd="0" presId="urn:microsoft.com/office/officeart/2005/8/layout/orgChart1"/>
    <dgm:cxn modelId="{40393BDC-F6F7-4C0B-911C-F453D0553115}" type="presParOf" srcId="{6A168D9A-884D-4D32-AE02-96CDEFBAC936}" destId="{BE201055-DE7B-4CFF-BA24-8E30037E167C}" srcOrd="2" destOrd="0" presId="urn:microsoft.com/office/officeart/2005/8/layout/orgChart1"/>
  </dgm:cxnLst>
  <dgm:bg/>
  <dgm:whole/>
  <dgm:extLst>
    <a:ext uri="http://schemas.microsoft.com/office/drawing/2008/diagram">
      <dsp:dataModelExt xmlns:dsp="http://schemas.microsoft.com/office/drawing/2008/diagram" xmlns:a="http://schemas.openxmlformats.org/drawingml/2006/main" xmlns:dgm="http://schemas.openxmlformats.org/drawingml/2006/diagram" xmlns=""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0B699-8B34-47C0-BB1D-D9DDCF999426}">
      <dsp:nvSpPr>
        <dsp:cNvPr id="0" name=""/>
        <dsp:cNvSpPr/>
      </dsp:nvSpPr>
      <dsp:spPr>
        <a:xfrm>
          <a:off x="3696096" y="1287915"/>
          <a:ext cx="2664628" cy="432053"/>
        </a:xfrm>
        <a:custGeom>
          <a:avLst/>
          <a:gdLst/>
          <a:ahLst/>
          <a:cxnLst/>
          <a:rect l="0" t="0" r="0" b="0"/>
          <a:pathLst>
            <a:path>
              <a:moveTo>
                <a:pt x="0" y="0"/>
              </a:moveTo>
              <a:lnTo>
                <a:pt x="0" y="216026"/>
              </a:lnTo>
              <a:lnTo>
                <a:pt x="2664628" y="216026"/>
              </a:lnTo>
              <a:lnTo>
                <a:pt x="2664628" y="432053"/>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879F63-9137-4F5E-81FE-DC6188E34E69}">
      <dsp:nvSpPr>
        <dsp:cNvPr id="0" name=""/>
        <dsp:cNvSpPr/>
      </dsp:nvSpPr>
      <dsp:spPr>
        <a:xfrm>
          <a:off x="3650376" y="1287915"/>
          <a:ext cx="91440" cy="690935"/>
        </a:xfrm>
        <a:custGeom>
          <a:avLst/>
          <a:gdLst/>
          <a:ahLst/>
          <a:cxnLst/>
          <a:rect l="0" t="0" r="0" b="0"/>
          <a:pathLst>
            <a:path>
              <a:moveTo>
                <a:pt x="45720" y="0"/>
              </a:moveTo>
              <a:lnTo>
                <a:pt x="45720" y="474909"/>
              </a:lnTo>
              <a:lnTo>
                <a:pt x="99325" y="474909"/>
              </a:lnTo>
              <a:lnTo>
                <a:pt x="99325" y="690935"/>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673328A-9C59-4DD2-9384-F7F23F2C3B1F}">
      <dsp:nvSpPr>
        <dsp:cNvPr id="0" name=""/>
        <dsp:cNvSpPr/>
      </dsp:nvSpPr>
      <dsp:spPr>
        <a:xfrm>
          <a:off x="1206645" y="1287915"/>
          <a:ext cx="2489450" cy="432053"/>
        </a:xfrm>
        <a:custGeom>
          <a:avLst/>
          <a:gdLst/>
          <a:ahLst/>
          <a:cxnLst/>
          <a:rect l="0" t="0" r="0" b="0"/>
          <a:pathLst>
            <a:path>
              <a:moveTo>
                <a:pt x="2489450" y="0"/>
              </a:moveTo>
              <a:lnTo>
                <a:pt x="2489450" y="216026"/>
              </a:lnTo>
              <a:lnTo>
                <a:pt x="0" y="216026"/>
              </a:lnTo>
              <a:lnTo>
                <a:pt x="0" y="432053"/>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E2274DF-AF35-4CA5-A693-EEE044F72530}">
      <dsp:nvSpPr>
        <dsp:cNvPr id="0" name=""/>
        <dsp:cNvSpPr/>
      </dsp:nvSpPr>
      <dsp:spPr>
        <a:xfrm>
          <a:off x="429463" y="259217"/>
          <a:ext cx="6533265" cy="1028698"/>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i="1" kern="1200" dirty="0" smtClean="0"/>
            <a:t>And </a:t>
          </a:r>
          <a:r>
            <a:rPr lang="en-US" sz="2800" b="1" i="1" u="sng" kern="1200" dirty="0" smtClean="0"/>
            <a:t>if</a:t>
          </a:r>
          <a:r>
            <a:rPr lang="en-US" sz="2800" b="1" i="1" kern="1200" dirty="0" smtClean="0"/>
            <a:t> Israel kept the covenantal laws (Exodus 19:5)</a:t>
          </a:r>
          <a:endParaRPr lang="en-SG" sz="2800" kern="1200" dirty="0"/>
        </a:p>
      </dsp:txBody>
      <dsp:txXfrm>
        <a:off x="429463" y="259217"/>
        <a:ext cx="6533265" cy="1028698"/>
      </dsp:txXfrm>
    </dsp:sp>
    <dsp:sp modelId="{AE37049E-6165-4A5F-8DDC-FFF21CCA1705}">
      <dsp:nvSpPr>
        <dsp:cNvPr id="0" name=""/>
        <dsp:cNvSpPr/>
      </dsp:nvSpPr>
      <dsp:spPr>
        <a:xfrm>
          <a:off x="2769" y="1719969"/>
          <a:ext cx="2407751" cy="1669362"/>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SG" sz="2800" kern="1200" dirty="0" smtClean="0"/>
            <a:t>God’s Treasured Possession</a:t>
          </a:r>
          <a:endParaRPr lang="en-SG" sz="2800" kern="1200" dirty="0"/>
        </a:p>
      </dsp:txBody>
      <dsp:txXfrm>
        <a:off x="2769" y="1719969"/>
        <a:ext cx="2407751" cy="1669362"/>
      </dsp:txXfrm>
    </dsp:sp>
    <dsp:sp modelId="{3E3A2667-A795-4B23-9AB8-AD8BB7219948}">
      <dsp:nvSpPr>
        <dsp:cNvPr id="0" name=""/>
        <dsp:cNvSpPr/>
      </dsp:nvSpPr>
      <dsp:spPr>
        <a:xfrm>
          <a:off x="2721003" y="1978851"/>
          <a:ext cx="2057397" cy="2064176"/>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SG" sz="2800" b="0" kern="1200" dirty="0" smtClean="0"/>
            <a:t>Kingdom</a:t>
          </a:r>
        </a:p>
        <a:p>
          <a:pPr lvl="0" algn="ctr" defTabSz="1244600">
            <a:lnSpc>
              <a:spcPct val="90000"/>
            </a:lnSpc>
            <a:spcBef>
              <a:spcPct val="0"/>
            </a:spcBef>
            <a:spcAft>
              <a:spcPct val="35000"/>
            </a:spcAft>
          </a:pPr>
          <a:r>
            <a:rPr lang="en-SG" sz="2800" b="0" kern="1200" dirty="0" smtClean="0"/>
            <a:t>Of</a:t>
          </a:r>
        </a:p>
        <a:p>
          <a:pPr lvl="0" algn="ctr" defTabSz="1244600">
            <a:lnSpc>
              <a:spcPct val="90000"/>
            </a:lnSpc>
            <a:spcBef>
              <a:spcPct val="0"/>
            </a:spcBef>
            <a:spcAft>
              <a:spcPct val="35000"/>
            </a:spcAft>
          </a:pPr>
          <a:r>
            <a:rPr lang="en-SG" sz="2800" b="0" kern="1200" dirty="0" smtClean="0"/>
            <a:t>Priests</a:t>
          </a:r>
          <a:endParaRPr lang="en-SG" sz="2800" b="0" kern="1200" dirty="0"/>
        </a:p>
      </dsp:txBody>
      <dsp:txXfrm>
        <a:off x="2721003" y="1978851"/>
        <a:ext cx="2057397" cy="2064176"/>
      </dsp:txXfrm>
    </dsp:sp>
    <dsp:sp modelId="{4FD81A9A-B8EA-4F7B-813E-3EDC4751C2E2}">
      <dsp:nvSpPr>
        <dsp:cNvPr id="0" name=""/>
        <dsp:cNvSpPr/>
      </dsp:nvSpPr>
      <dsp:spPr>
        <a:xfrm>
          <a:off x="5332025" y="1719969"/>
          <a:ext cx="2057397" cy="1028698"/>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SG" sz="2800" kern="1200" dirty="0" smtClean="0"/>
            <a:t>Holy Nation</a:t>
          </a:r>
          <a:endParaRPr lang="en-SG" sz="2800" kern="1200" dirty="0"/>
        </a:p>
      </dsp:txBody>
      <dsp:txXfrm>
        <a:off x="5332025" y="1719969"/>
        <a:ext cx="2057397" cy="10286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C0B699-8B34-47C0-BB1D-D9DDCF999426}">
      <dsp:nvSpPr>
        <dsp:cNvPr id="0" name=""/>
        <dsp:cNvSpPr/>
      </dsp:nvSpPr>
      <dsp:spPr>
        <a:xfrm>
          <a:off x="4002906" y="560502"/>
          <a:ext cx="3068056" cy="501976"/>
        </a:xfrm>
        <a:custGeom>
          <a:avLst/>
          <a:gdLst/>
          <a:ahLst/>
          <a:cxnLst/>
          <a:rect l="0" t="0" r="0" b="0"/>
          <a:pathLst>
            <a:path>
              <a:moveTo>
                <a:pt x="0" y="0"/>
              </a:moveTo>
              <a:lnTo>
                <a:pt x="0" y="309384"/>
              </a:lnTo>
              <a:lnTo>
                <a:pt x="3068056" y="309384"/>
              </a:lnTo>
              <a:lnTo>
                <a:pt x="3068056" y="501976"/>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B879F63-9137-4F5E-81FE-DC6188E34E69}">
      <dsp:nvSpPr>
        <dsp:cNvPr id="0" name=""/>
        <dsp:cNvSpPr/>
      </dsp:nvSpPr>
      <dsp:spPr>
        <a:xfrm>
          <a:off x="3882287" y="560502"/>
          <a:ext cx="91440" cy="767822"/>
        </a:xfrm>
        <a:custGeom>
          <a:avLst/>
          <a:gdLst/>
          <a:ahLst/>
          <a:cxnLst/>
          <a:rect l="0" t="0" r="0" b="0"/>
          <a:pathLst>
            <a:path>
              <a:moveTo>
                <a:pt x="120619" y="0"/>
              </a:moveTo>
              <a:lnTo>
                <a:pt x="120619" y="575231"/>
              </a:lnTo>
              <a:lnTo>
                <a:pt x="45720" y="575231"/>
              </a:lnTo>
              <a:lnTo>
                <a:pt x="45720" y="767822"/>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673328A-9C59-4DD2-9384-F7F23F2C3B1F}">
      <dsp:nvSpPr>
        <dsp:cNvPr id="0" name=""/>
        <dsp:cNvSpPr/>
      </dsp:nvSpPr>
      <dsp:spPr>
        <a:xfrm>
          <a:off x="1073275" y="560502"/>
          <a:ext cx="2929630" cy="540466"/>
        </a:xfrm>
        <a:custGeom>
          <a:avLst/>
          <a:gdLst/>
          <a:ahLst/>
          <a:cxnLst/>
          <a:rect l="0" t="0" r="0" b="0"/>
          <a:pathLst>
            <a:path>
              <a:moveTo>
                <a:pt x="2929630" y="0"/>
              </a:moveTo>
              <a:lnTo>
                <a:pt x="2929630" y="347875"/>
              </a:lnTo>
              <a:lnTo>
                <a:pt x="0" y="347875"/>
              </a:lnTo>
              <a:lnTo>
                <a:pt x="0" y="540466"/>
              </a:lnTo>
            </a:path>
          </a:pathLst>
        </a:custGeom>
        <a:noFill/>
        <a:ln w="12700"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E2274DF-AF35-4CA5-A693-EEE044F72530}">
      <dsp:nvSpPr>
        <dsp:cNvPr id="0" name=""/>
        <dsp:cNvSpPr/>
      </dsp:nvSpPr>
      <dsp:spPr>
        <a:xfrm>
          <a:off x="1090647" y="149053"/>
          <a:ext cx="5824517" cy="411448"/>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SG" sz="2800" b="1" kern="1200" dirty="0" smtClean="0"/>
            <a:t>Reveals God’s Character</a:t>
          </a:r>
          <a:endParaRPr lang="en-SG" sz="2800" b="1" kern="1200" dirty="0"/>
        </a:p>
      </dsp:txBody>
      <dsp:txXfrm>
        <a:off x="1090647" y="149053"/>
        <a:ext cx="5824517" cy="411448"/>
      </dsp:txXfrm>
    </dsp:sp>
    <dsp:sp modelId="{AE37049E-6165-4A5F-8DDC-FFF21CCA1705}">
      <dsp:nvSpPr>
        <dsp:cNvPr id="0" name=""/>
        <dsp:cNvSpPr/>
      </dsp:nvSpPr>
      <dsp:spPr>
        <a:xfrm>
          <a:off x="0" y="1100969"/>
          <a:ext cx="2146551" cy="2368206"/>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endParaRPr lang="en-SG" sz="2800" b="1" kern="1200" dirty="0" smtClean="0"/>
        </a:p>
        <a:p>
          <a:pPr lvl="0" algn="ctr" defTabSz="1244600">
            <a:lnSpc>
              <a:spcPct val="90000"/>
            </a:lnSpc>
            <a:spcBef>
              <a:spcPct val="0"/>
            </a:spcBef>
            <a:spcAft>
              <a:spcPct val="35000"/>
            </a:spcAft>
          </a:pPr>
          <a:endParaRPr lang="en-SG" sz="2800" b="1" kern="1200" dirty="0" smtClean="0"/>
        </a:p>
        <a:p>
          <a:pPr lvl="0" algn="ctr" defTabSz="1244600">
            <a:lnSpc>
              <a:spcPct val="90000"/>
            </a:lnSpc>
            <a:spcBef>
              <a:spcPct val="0"/>
            </a:spcBef>
            <a:spcAft>
              <a:spcPct val="35000"/>
            </a:spcAft>
          </a:pPr>
          <a:r>
            <a:rPr lang="en-SG" sz="2800" b="1" kern="1200" dirty="0" smtClean="0"/>
            <a:t>What matters to God</a:t>
          </a:r>
        </a:p>
        <a:p>
          <a:pPr lvl="0" algn="l" defTabSz="1244600">
            <a:lnSpc>
              <a:spcPct val="90000"/>
            </a:lnSpc>
            <a:spcBef>
              <a:spcPct val="0"/>
            </a:spcBef>
            <a:spcAft>
              <a:spcPct val="35000"/>
            </a:spcAft>
          </a:pPr>
          <a:r>
            <a:rPr lang="en-SG" sz="2200" b="1" kern="1200" dirty="0" smtClean="0"/>
            <a:t>- Worship</a:t>
          </a:r>
        </a:p>
        <a:p>
          <a:pPr lvl="0" algn="l" defTabSz="1244600">
            <a:lnSpc>
              <a:spcPct val="90000"/>
            </a:lnSpc>
            <a:spcBef>
              <a:spcPct val="0"/>
            </a:spcBef>
            <a:spcAft>
              <a:spcPct val="35000"/>
            </a:spcAft>
          </a:pPr>
          <a:r>
            <a:rPr lang="en-SG" sz="2200" b="1" kern="1200" dirty="0" smtClean="0"/>
            <a:t>- Righteousness</a:t>
          </a:r>
        </a:p>
        <a:p>
          <a:pPr lvl="0" algn="ctr" defTabSz="1244600">
            <a:lnSpc>
              <a:spcPct val="90000"/>
            </a:lnSpc>
            <a:spcBef>
              <a:spcPct val="0"/>
            </a:spcBef>
            <a:spcAft>
              <a:spcPct val="35000"/>
            </a:spcAft>
          </a:pPr>
          <a:endParaRPr lang="en-SG" sz="2800" b="1" kern="1200" dirty="0" smtClean="0"/>
        </a:p>
        <a:p>
          <a:pPr lvl="0" algn="ctr" defTabSz="1244600">
            <a:lnSpc>
              <a:spcPct val="90000"/>
            </a:lnSpc>
            <a:spcBef>
              <a:spcPct val="0"/>
            </a:spcBef>
            <a:spcAft>
              <a:spcPct val="35000"/>
            </a:spcAft>
          </a:pPr>
          <a:endParaRPr lang="en-SG" sz="2800" b="1" kern="1200" dirty="0"/>
        </a:p>
      </dsp:txBody>
      <dsp:txXfrm>
        <a:off x="0" y="1100969"/>
        <a:ext cx="2146551" cy="2368206"/>
      </dsp:txXfrm>
    </dsp:sp>
    <dsp:sp modelId="{3E3A2667-A795-4B23-9AB8-AD8BB7219948}">
      <dsp:nvSpPr>
        <dsp:cNvPr id="0" name=""/>
        <dsp:cNvSpPr/>
      </dsp:nvSpPr>
      <dsp:spPr>
        <a:xfrm>
          <a:off x="2530315" y="1328325"/>
          <a:ext cx="2795383" cy="3850894"/>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SG" sz="2800" b="1" kern="1200" dirty="0" smtClean="0"/>
            <a:t>Foundational principles for case laws </a:t>
          </a:r>
        </a:p>
        <a:p>
          <a:pPr lvl="0" algn="ctr" defTabSz="1244600">
            <a:lnSpc>
              <a:spcPct val="90000"/>
            </a:lnSpc>
            <a:spcBef>
              <a:spcPct val="0"/>
            </a:spcBef>
            <a:spcAft>
              <a:spcPct val="35000"/>
            </a:spcAft>
          </a:pPr>
          <a:r>
            <a:rPr lang="en-SG" sz="2800" b="1" kern="1200" dirty="0" smtClean="0"/>
            <a:t>(found in Exodus, Numbers and Deuteronomy)</a:t>
          </a:r>
        </a:p>
      </dsp:txBody>
      <dsp:txXfrm>
        <a:off x="2530315" y="1328325"/>
        <a:ext cx="2795383" cy="3850894"/>
      </dsp:txXfrm>
    </dsp:sp>
    <dsp:sp modelId="{4FD81A9A-B8EA-4F7B-813E-3EDC4751C2E2}">
      <dsp:nvSpPr>
        <dsp:cNvPr id="0" name=""/>
        <dsp:cNvSpPr/>
      </dsp:nvSpPr>
      <dsp:spPr>
        <a:xfrm>
          <a:off x="5715852" y="1062478"/>
          <a:ext cx="2710221" cy="2117268"/>
        </a:xfrm>
        <a:prstGeom prst="rect">
          <a:avLst/>
        </a:prstGeom>
        <a:blipFill rotWithShape="0">
          <a:blip xmlns:r="http://schemas.openxmlformats.org/officeDocument/2006/relationships" r:embed="rId1">
            <a:duotone>
              <a:schemeClr val="accent1">
                <a:hueOff val="0"/>
                <a:satOff val="0"/>
                <a:lumOff val="0"/>
                <a:alphaOff val="0"/>
                <a:shade val="30000"/>
                <a:satMod val="150000"/>
              </a:schemeClr>
              <a:schemeClr val="accent1">
                <a:hueOff val="0"/>
                <a:satOff val="0"/>
                <a:lumOff val="0"/>
                <a:alphaOff val="0"/>
                <a:alpha val="10000"/>
                <a:satMod val="120000"/>
              </a:schemeClr>
            </a:duotone>
          </a:blip>
          <a:stretch/>
        </a:blipFill>
        <a:ln>
          <a:noFill/>
        </a:ln>
        <a:effectLst>
          <a:outerShdw blurRad="101600" dist="38100" dir="5400000" rotWithShape="0">
            <a:srgbClr val="00000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SG" sz="2800" b="1" kern="1200" dirty="0" smtClean="0"/>
            <a:t>Expose Israel’s sins &amp; the need of a Saviour</a:t>
          </a:r>
          <a:endParaRPr lang="en-SG" sz="2800" b="1" kern="1200" dirty="0"/>
        </a:p>
      </dsp:txBody>
      <dsp:txXfrm>
        <a:off x="5715852" y="1062478"/>
        <a:ext cx="2710221" cy="2117268"/>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862" cy="497333"/>
          </a:xfrm>
          <a:prstGeom prst="rect">
            <a:avLst/>
          </a:prstGeom>
        </p:spPr>
        <p:txBody>
          <a:bodyPr vert="horz" lIns="88221" tIns="44111" rIns="88221" bIns="44111" rtlCol="0"/>
          <a:lstStyle>
            <a:lvl1pPr algn="l">
              <a:defRPr sz="1200"/>
            </a:lvl1pPr>
          </a:lstStyle>
          <a:p>
            <a:endParaRPr lang="en-SG"/>
          </a:p>
        </p:txBody>
      </p:sp>
      <p:sp>
        <p:nvSpPr>
          <p:cNvPr id="3" name="Date Placeholder 2"/>
          <p:cNvSpPr>
            <a:spLocks noGrp="1"/>
          </p:cNvSpPr>
          <p:nvPr>
            <p:ph type="dt" sz="quarter" idx="1"/>
          </p:nvPr>
        </p:nvSpPr>
        <p:spPr>
          <a:xfrm>
            <a:off x="3850294" y="1"/>
            <a:ext cx="2945862" cy="497333"/>
          </a:xfrm>
          <a:prstGeom prst="rect">
            <a:avLst/>
          </a:prstGeom>
        </p:spPr>
        <p:txBody>
          <a:bodyPr vert="horz" lIns="88221" tIns="44111" rIns="88221" bIns="44111" rtlCol="0"/>
          <a:lstStyle>
            <a:lvl1pPr algn="r">
              <a:defRPr sz="1200"/>
            </a:lvl1pPr>
          </a:lstStyle>
          <a:p>
            <a:fld id="{616EA740-CEAD-49C7-8C47-4CCC3CCC3D85}" type="datetimeFigureOut">
              <a:rPr lang="en-SG" smtClean="0"/>
              <a:pPr/>
              <a:t>8/26/19</a:t>
            </a:fld>
            <a:endParaRPr lang="en-SG"/>
          </a:p>
        </p:txBody>
      </p:sp>
      <p:sp>
        <p:nvSpPr>
          <p:cNvPr id="4" name="Footer Placeholder 3"/>
          <p:cNvSpPr>
            <a:spLocks noGrp="1"/>
          </p:cNvSpPr>
          <p:nvPr>
            <p:ph type="ftr" sz="quarter" idx="2"/>
          </p:nvPr>
        </p:nvSpPr>
        <p:spPr>
          <a:xfrm>
            <a:off x="0" y="9429305"/>
            <a:ext cx="2945862" cy="497333"/>
          </a:xfrm>
          <a:prstGeom prst="rect">
            <a:avLst/>
          </a:prstGeom>
        </p:spPr>
        <p:txBody>
          <a:bodyPr vert="horz" lIns="88221" tIns="44111" rIns="88221" bIns="44111" rtlCol="0" anchor="b"/>
          <a:lstStyle>
            <a:lvl1pPr algn="l">
              <a:defRPr sz="1200"/>
            </a:lvl1pPr>
          </a:lstStyle>
          <a:p>
            <a:endParaRPr lang="en-SG"/>
          </a:p>
        </p:txBody>
      </p:sp>
      <p:sp>
        <p:nvSpPr>
          <p:cNvPr id="5" name="Slide Number Placeholder 4"/>
          <p:cNvSpPr>
            <a:spLocks noGrp="1"/>
          </p:cNvSpPr>
          <p:nvPr>
            <p:ph type="sldNum" sz="quarter" idx="3"/>
          </p:nvPr>
        </p:nvSpPr>
        <p:spPr>
          <a:xfrm>
            <a:off x="3850294" y="9429305"/>
            <a:ext cx="2945862" cy="497333"/>
          </a:xfrm>
          <a:prstGeom prst="rect">
            <a:avLst/>
          </a:prstGeom>
        </p:spPr>
        <p:txBody>
          <a:bodyPr vert="horz" lIns="88221" tIns="44111" rIns="88221" bIns="44111" rtlCol="0" anchor="b"/>
          <a:lstStyle>
            <a:lvl1pPr algn="r">
              <a:defRPr sz="1200"/>
            </a:lvl1pPr>
          </a:lstStyle>
          <a:p>
            <a:fld id="{4CB167A0-C159-43F9-AF84-33613CCFA4EC}" type="slidenum">
              <a:rPr lang="en-SG" smtClean="0"/>
              <a:pPr/>
              <a:t>‹#›</a:t>
            </a:fld>
            <a:endParaRPr lang="en-SG"/>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78368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862" cy="497333"/>
          </a:xfrm>
          <a:prstGeom prst="rect">
            <a:avLst/>
          </a:prstGeom>
        </p:spPr>
        <p:txBody>
          <a:bodyPr vert="horz" lIns="88221" tIns="44111" rIns="88221" bIns="44111" rtlCol="0"/>
          <a:lstStyle>
            <a:lvl1pPr algn="l">
              <a:defRPr sz="1200"/>
            </a:lvl1pPr>
          </a:lstStyle>
          <a:p>
            <a:endParaRPr lang="en-SG"/>
          </a:p>
        </p:txBody>
      </p:sp>
      <p:sp>
        <p:nvSpPr>
          <p:cNvPr id="3" name="Date Placeholder 2"/>
          <p:cNvSpPr>
            <a:spLocks noGrp="1"/>
          </p:cNvSpPr>
          <p:nvPr>
            <p:ph type="dt" idx="1"/>
          </p:nvPr>
        </p:nvSpPr>
        <p:spPr>
          <a:xfrm>
            <a:off x="3850294" y="1"/>
            <a:ext cx="2945862" cy="497333"/>
          </a:xfrm>
          <a:prstGeom prst="rect">
            <a:avLst/>
          </a:prstGeom>
        </p:spPr>
        <p:txBody>
          <a:bodyPr vert="horz" lIns="88221" tIns="44111" rIns="88221" bIns="44111" rtlCol="0"/>
          <a:lstStyle>
            <a:lvl1pPr algn="r">
              <a:defRPr sz="1200"/>
            </a:lvl1pPr>
          </a:lstStyle>
          <a:p>
            <a:fld id="{B031566A-9671-4069-B072-84EB454F8075}" type="datetimeFigureOut">
              <a:rPr lang="en-SG" smtClean="0"/>
              <a:pPr/>
              <a:t>8/26/19</a:t>
            </a:fld>
            <a:endParaRPr lang="en-SG"/>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88221" tIns="44111" rIns="88221" bIns="44111" rtlCol="0" anchor="ctr"/>
          <a:lstStyle/>
          <a:p>
            <a:endParaRPr lang="en-SG"/>
          </a:p>
        </p:txBody>
      </p:sp>
      <p:sp>
        <p:nvSpPr>
          <p:cNvPr id="5" name="Notes Placeholder 4"/>
          <p:cNvSpPr>
            <a:spLocks noGrp="1"/>
          </p:cNvSpPr>
          <p:nvPr>
            <p:ph type="body" sz="quarter" idx="3"/>
          </p:nvPr>
        </p:nvSpPr>
        <p:spPr>
          <a:xfrm>
            <a:off x="679464" y="4777782"/>
            <a:ext cx="5438748" cy="3907834"/>
          </a:xfrm>
          <a:prstGeom prst="rect">
            <a:avLst/>
          </a:prstGeom>
        </p:spPr>
        <p:txBody>
          <a:bodyPr vert="horz" lIns="88221" tIns="44111" rIns="88221" bIns="4411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6" name="Footer Placeholder 5"/>
          <p:cNvSpPr>
            <a:spLocks noGrp="1"/>
          </p:cNvSpPr>
          <p:nvPr>
            <p:ph type="ftr" sz="quarter" idx="4"/>
          </p:nvPr>
        </p:nvSpPr>
        <p:spPr>
          <a:xfrm>
            <a:off x="0" y="9429305"/>
            <a:ext cx="2945862" cy="497333"/>
          </a:xfrm>
          <a:prstGeom prst="rect">
            <a:avLst/>
          </a:prstGeom>
        </p:spPr>
        <p:txBody>
          <a:bodyPr vert="horz" lIns="88221" tIns="44111" rIns="88221" bIns="44111" rtlCol="0" anchor="b"/>
          <a:lstStyle>
            <a:lvl1pPr algn="l">
              <a:defRPr sz="1200"/>
            </a:lvl1pPr>
          </a:lstStyle>
          <a:p>
            <a:endParaRPr lang="en-SG"/>
          </a:p>
        </p:txBody>
      </p:sp>
      <p:sp>
        <p:nvSpPr>
          <p:cNvPr id="7" name="Slide Number Placeholder 6"/>
          <p:cNvSpPr>
            <a:spLocks noGrp="1"/>
          </p:cNvSpPr>
          <p:nvPr>
            <p:ph type="sldNum" sz="quarter" idx="5"/>
          </p:nvPr>
        </p:nvSpPr>
        <p:spPr>
          <a:xfrm>
            <a:off x="3850294" y="9429305"/>
            <a:ext cx="2945862" cy="497333"/>
          </a:xfrm>
          <a:prstGeom prst="rect">
            <a:avLst/>
          </a:prstGeom>
        </p:spPr>
        <p:txBody>
          <a:bodyPr vert="horz" lIns="88221" tIns="44111" rIns="88221" bIns="44111" rtlCol="0" anchor="b"/>
          <a:lstStyle>
            <a:lvl1pPr algn="r">
              <a:defRPr sz="1200"/>
            </a:lvl1pPr>
          </a:lstStyle>
          <a:p>
            <a:fld id="{BE966C3E-D2E6-4A0C-A6B8-CE79572A84D8}" type="slidenum">
              <a:rPr lang="en-SG" smtClean="0"/>
              <a:pPr/>
              <a:t>‹#›</a:t>
            </a:fld>
            <a:endParaRPr lang="en-SG"/>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01619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DF66AD8-BC4A-4004-9882-414398D930CA}" type="datetimeFigureOut">
              <a:rPr lang="en-US" smtClean="0"/>
              <a:pPr/>
              <a:t>8/26/19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pPr/>
              <a:t>8/26/19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Click icon to add picture</a:t>
            </a:r>
            <a:endParaRPr/>
          </a:p>
        </p:txBody>
      </p:sp>
    </p:spTree>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Click icon to add picture</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Click icon to add picture</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Click icon to add picture</a:t>
            </a:r>
            <a:endParaRPr/>
          </a:p>
        </p:txBody>
      </p:sp>
    </p:spTree>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Click icon to add picture</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Click icon to add picture</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dirty="0"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dirty="0"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dirty="0"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pPr/>
              <a:t>8/26/19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Click icon to add picture</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2DF66AD8-BC4A-4004-9882-414398D930CA}" type="datetimeFigureOut">
              <a:rPr lang="en-US" smtClean="0"/>
              <a:pPr/>
              <a:t>8/26/19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2C864-9362-43C7-A136-D9C41D93A96D}" type="slidenum">
              <a:rPr lang="en-US" smtClean="0"/>
              <a:pPr/>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pPr/>
              <a:t>8/26/19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pPr/>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2DF66AD8-BC4A-4004-9882-414398D930CA}" type="datetimeFigureOut">
              <a:rPr lang="en-US" smtClean="0"/>
              <a:pPr/>
              <a:t>8/26/19</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B9D2C864-9362-43C7-A136-D9C41D93A96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ransition spd="slow">
    <p:push dir="u"/>
  </p:transition>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13.xml"/><Relationship Id="rId2"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13.xml"/><Relationship Id="rId2"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1686447"/>
            <a:ext cx="8172450"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b="1" i="1" dirty="0" smtClean="0"/>
              <a:t>How </a:t>
            </a:r>
            <a:r>
              <a:rPr lang="en-US" b="1" i="1" dirty="0" smtClean="0">
                <a:solidFill>
                  <a:srgbClr val="FF0000"/>
                </a:solidFill>
              </a:rPr>
              <a:t>saved people </a:t>
            </a:r>
            <a:r>
              <a:rPr lang="en-US" b="1" i="1" dirty="0" smtClean="0"/>
              <a:t>should </a:t>
            </a:r>
            <a:r>
              <a:rPr lang="en-US" b="1" i="1" u="sng" dirty="0" smtClean="0"/>
              <a:t>LIVE</a:t>
            </a:r>
          </a:p>
          <a:p>
            <a:endParaRPr lang="en-US" b="1" i="1" u="sng" dirty="0"/>
          </a:p>
          <a:p>
            <a:r>
              <a:rPr lang="en-US" b="1" i="1" dirty="0" smtClean="0"/>
              <a:t>Exodus 20</a:t>
            </a:r>
            <a:br>
              <a:rPr lang="en-US" b="1" i="1" dirty="0" smtClean="0"/>
            </a:b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003441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433909"/>
            <a:ext cx="8172450"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3000" b="1" i="1" dirty="0" smtClean="0">
                <a:solidFill>
                  <a:srgbClr val="FF0000"/>
                </a:solidFill>
              </a:rPr>
              <a:t>How</a:t>
            </a:r>
            <a:r>
              <a:rPr lang="en-US" sz="3000" b="1" i="1" dirty="0" smtClean="0"/>
              <a:t> </a:t>
            </a:r>
            <a:r>
              <a:rPr lang="en-US" sz="3000" b="1" i="1" dirty="0" smtClean="0"/>
              <a:t>should Israel obey the 10 commandments?</a:t>
            </a:r>
          </a:p>
          <a:p>
            <a:endParaRPr lang="en-US" sz="3000" b="1" i="1" dirty="0" smtClean="0"/>
          </a:p>
          <a:p>
            <a:pPr marL="457200" indent="-457200">
              <a:buAutoNum type="arabicPeriod"/>
            </a:pPr>
            <a:r>
              <a:rPr lang="en-US" sz="3000" b="1" i="1" dirty="0" smtClean="0"/>
              <a:t>Out of </a:t>
            </a:r>
            <a:r>
              <a:rPr lang="en-US" sz="3000" b="1" i="1" dirty="0"/>
              <a:t>R</a:t>
            </a:r>
            <a:r>
              <a:rPr lang="en-US" sz="3000" b="1" i="1" dirty="0" smtClean="0"/>
              <a:t>everence(Exo 20:2)</a:t>
            </a:r>
          </a:p>
          <a:p>
            <a:pPr marL="457200" indent="-457200">
              <a:buAutoNum type="arabicPeriod"/>
            </a:pPr>
            <a:r>
              <a:rPr lang="en-US" sz="3000" b="1" i="1" dirty="0" smtClean="0"/>
              <a:t> Out of Thankfulness (Exo 20:2)</a:t>
            </a:r>
          </a:p>
          <a:p>
            <a:r>
              <a:rPr lang="en-US" sz="3000" b="1" i="1" dirty="0" smtClean="0"/>
              <a:t>3. Out of Holy Fear (Exo 20:20)</a:t>
            </a:r>
            <a:endParaRPr lang="en-US" sz="3000" b="1" i="1" dirty="0"/>
          </a:p>
          <a:p>
            <a:endParaRPr lang="en-SG" sz="2000" dirty="0" smtClean="0"/>
          </a:p>
          <a:p>
            <a:endParaRPr lang="en-SG" sz="20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949478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1686447"/>
            <a:ext cx="8172450"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b="1" i="1" dirty="0" smtClean="0"/>
              <a:t>What is good of the 10 commandments for Israel?</a:t>
            </a:r>
            <a:br>
              <a:rPr lang="en-US" b="1" i="1" dirty="0" smtClean="0"/>
            </a:b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112820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1303726426"/>
              </p:ext>
            </p:extLst>
          </p:nvPr>
        </p:nvGraphicFramePr>
        <p:xfrm>
          <a:off x="257175" y="1385499"/>
          <a:ext cx="8429625" cy="517922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grpSp>
        <p:nvGrpSpPr>
          <p:cNvPr id="6" name="Group 5"/>
          <p:cNvGrpSpPr/>
          <p:nvPr/>
        </p:nvGrpSpPr>
        <p:grpSpPr>
          <a:xfrm>
            <a:off x="2141654" y="338253"/>
            <a:ext cx="4237751" cy="784713"/>
            <a:chOff x="559925" y="123689"/>
            <a:chExt cx="6275226" cy="461789"/>
          </a:xfrm>
        </p:grpSpPr>
        <p:sp>
          <p:nvSpPr>
            <p:cNvPr id="7" name="Rectangle 6"/>
            <p:cNvSpPr/>
            <p:nvPr/>
          </p:nvSpPr>
          <p:spPr>
            <a:xfrm>
              <a:off x="559926" y="123689"/>
              <a:ext cx="6275225" cy="443287"/>
            </a:xfrm>
            <a:prstGeom prst="rect">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8" name="Rectangle 7"/>
            <p:cNvSpPr/>
            <p:nvPr/>
          </p:nvSpPr>
          <p:spPr>
            <a:xfrm>
              <a:off x="559925" y="142191"/>
              <a:ext cx="6275226" cy="4432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i="1" kern="1200" dirty="0" smtClean="0"/>
                <a:t>10 commandments to Israel</a:t>
              </a:r>
              <a:endParaRPr lang="en-SG" sz="2800" kern="1200" dirty="0"/>
            </a:p>
          </p:txBody>
        </p:sp>
      </p:grpSp>
      <p:sp>
        <p:nvSpPr>
          <p:cNvPr id="10" name="Straight Connector 3"/>
          <p:cNvSpPr/>
          <p:nvPr/>
        </p:nvSpPr>
        <p:spPr>
          <a:xfrm>
            <a:off x="4214812" y="1099751"/>
            <a:ext cx="45719" cy="1071949"/>
          </a:xfrm>
          <a:custGeom>
            <a:avLst/>
            <a:gdLst/>
            <a:ahLst/>
            <a:cxnLst/>
            <a:rect l="0" t="0" r="0" b="0"/>
            <a:pathLst>
              <a:path>
                <a:moveTo>
                  <a:pt x="45729" y="0"/>
                </a:moveTo>
                <a:lnTo>
                  <a:pt x="45729" y="207800"/>
                </a:lnTo>
                <a:lnTo>
                  <a:pt x="45720" y="207800"/>
                </a:lnTo>
                <a:lnTo>
                  <a:pt x="45720" y="415294"/>
                </a:lnTo>
              </a:path>
            </a:pathLst>
          </a:custGeom>
          <a:noFill/>
        </p:spPr>
        <p:style>
          <a:lnRef idx="1">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3473923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433909"/>
            <a:ext cx="8172450"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2500" b="1" i="1" dirty="0" smtClean="0"/>
              <a:t>The 10 commandments lays the </a:t>
            </a:r>
            <a:r>
              <a:rPr lang="en-US" sz="2500" b="1" i="1" dirty="0" smtClean="0">
                <a:solidFill>
                  <a:srgbClr val="FF0000"/>
                </a:solidFill>
              </a:rPr>
              <a:t>foundational</a:t>
            </a:r>
            <a:r>
              <a:rPr lang="en-US" sz="2500" b="1" i="1" dirty="0" smtClean="0"/>
              <a:t> principles,  followed by a long list of </a:t>
            </a:r>
            <a:r>
              <a:rPr lang="en-US" sz="2500" b="1" i="1" dirty="0" smtClean="0">
                <a:solidFill>
                  <a:srgbClr val="FF0000"/>
                </a:solidFill>
              </a:rPr>
              <a:t>case</a:t>
            </a:r>
            <a:r>
              <a:rPr lang="en-US" sz="2500" b="1" i="1" dirty="0" smtClean="0"/>
              <a:t> or </a:t>
            </a:r>
            <a:r>
              <a:rPr lang="en-US" sz="2500" b="1" i="1" dirty="0" smtClean="0">
                <a:solidFill>
                  <a:srgbClr val="FF0000"/>
                </a:solidFill>
              </a:rPr>
              <a:t>situational</a:t>
            </a:r>
            <a:r>
              <a:rPr lang="en-US" sz="2500" b="1" i="1" dirty="0" smtClean="0"/>
              <a:t> laws</a:t>
            </a:r>
          </a:p>
          <a:p>
            <a:endParaRPr lang="en-US" sz="2000" b="1" i="1" dirty="0"/>
          </a:p>
          <a:p>
            <a:endParaRPr lang="en-SG" sz="2000" dirty="0" smtClean="0"/>
          </a:p>
          <a:p>
            <a:endParaRPr lang="en-SG" sz="2000" dirty="0"/>
          </a:p>
          <a:p>
            <a:r>
              <a:rPr lang="en-SG" sz="2000" dirty="0"/>
              <a:t> Exodus </a:t>
            </a:r>
            <a:r>
              <a:rPr lang="en-SG" sz="2000" dirty="0" smtClean="0"/>
              <a:t>21:7</a:t>
            </a:r>
            <a:r>
              <a:rPr lang="en-SG" sz="2000" dirty="0"/>
              <a:t>: “When.” </a:t>
            </a:r>
            <a:endParaRPr lang="en-SG" sz="2000" dirty="0" smtClean="0"/>
          </a:p>
          <a:p>
            <a:r>
              <a:rPr lang="en-SG" sz="2000" dirty="0" smtClean="0"/>
              <a:t>Exodus 21:12</a:t>
            </a:r>
            <a:r>
              <a:rPr lang="en-SG" sz="2000" dirty="0"/>
              <a:t>: “Whoever.” </a:t>
            </a:r>
            <a:endParaRPr lang="en-SG" sz="2000" dirty="0" smtClean="0"/>
          </a:p>
          <a:p>
            <a:r>
              <a:rPr lang="en-SG" sz="2000" dirty="0" smtClean="0"/>
              <a:t>Exodus 21:15</a:t>
            </a:r>
            <a:r>
              <a:rPr lang="en-SG" sz="2000" dirty="0"/>
              <a:t>: “Whoever</a:t>
            </a:r>
            <a:r>
              <a:rPr lang="en-SG" sz="2000" dirty="0" smtClean="0"/>
              <a:t>.”</a:t>
            </a:r>
          </a:p>
          <a:p>
            <a:r>
              <a:rPr lang="en-SG" sz="2000" dirty="0" smtClean="0"/>
              <a:t> Exodus 21:16</a:t>
            </a:r>
            <a:r>
              <a:rPr lang="en-SG" sz="2000" dirty="0"/>
              <a:t>: “Whoever.” </a:t>
            </a:r>
            <a:endParaRPr lang="en-SG" sz="2000" dirty="0" smtClean="0"/>
          </a:p>
          <a:p>
            <a:r>
              <a:rPr lang="en-SG" sz="2000" dirty="0" smtClean="0"/>
              <a:t>Exodus 20:18</a:t>
            </a:r>
            <a:r>
              <a:rPr lang="en-SG" sz="2000" dirty="0"/>
              <a:t>: “When.” </a:t>
            </a:r>
            <a:endParaRPr lang="en-SG" sz="2000" dirty="0" smtClean="0"/>
          </a:p>
          <a:p>
            <a:r>
              <a:rPr lang="en-SG" sz="2000" dirty="0" smtClean="0"/>
              <a:t>Exodus 20:20</a:t>
            </a:r>
            <a:r>
              <a:rPr lang="en-SG" sz="2000" dirty="0"/>
              <a:t>: “When.” </a:t>
            </a:r>
            <a:endParaRPr lang="en-SG" sz="2000" dirty="0" smtClean="0"/>
          </a:p>
          <a:p>
            <a:r>
              <a:rPr lang="en-SG" sz="2000" dirty="0" smtClean="0"/>
              <a:t>Exodus 20:22</a:t>
            </a:r>
            <a:r>
              <a:rPr lang="en-SG" sz="2000" dirty="0"/>
              <a:t>: “When.” </a:t>
            </a:r>
          </a:p>
          <a:p>
            <a:r>
              <a:rPr lang="en-SG" sz="2000" dirty="0"/>
              <a:t> Exodus </a:t>
            </a:r>
            <a:r>
              <a:rPr lang="en-SG" sz="2000" dirty="0" smtClean="0"/>
              <a:t>22:5“If</a:t>
            </a:r>
            <a:r>
              <a:rPr lang="en-SG" sz="2000" dirty="0"/>
              <a:t>.” </a:t>
            </a:r>
            <a:endParaRPr lang="en-SG" sz="2000" dirty="0" smtClean="0"/>
          </a:p>
          <a:p>
            <a:endParaRPr lang="en-SG" sz="2000" dirty="0" smtClean="0"/>
          </a:p>
          <a:p>
            <a:r>
              <a:rPr lang="en-SG" sz="2000" dirty="0" smtClean="0"/>
              <a:t>These are examples of case or situational </a:t>
            </a:r>
            <a:r>
              <a:rPr lang="en-SG" sz="2000" dirty="0"/>
              <a:t>law. </a:t>
            </a:r>
            <a:endParaRPr lang="en-SG" sz="2000" dirty="0" smtClean="0"/>
          </a:p>
          <a:p>
            <a:r>
              <a:rPr lang="en-SG" sz="2000" dirty="0" smtClean="0"/>
              <a:t>Whenever </a:t>
            </a:r>
            <a:r>
              <a:rPr lang="en-SG" sz="2000" dirty="0"/>
              <a:t>somebody does this</a:t>
            </a:r>
            <a:r>
              <a:rPr lang="en-SG" sz="2000" dirty="0" smtClean="0"/>
              <a:t>, then </a:t>
            </a:r>
            <a:r>
              <a:rPr lang="en-SG" sz="2000" dirty="0"/>
              <a:t>what sort of law comes into place?” </a:t>
            </a:r>
            <a:r>
              <a:rPr lang="en-SG" sz="2000" dirty="0" smtClean="0"/>
              <a:t>The responses are </a:t>
            </a:r>
            <a:r>
              <a:rPr lang="en-SG" sz="2000" dirty="0"/>
              <a:t>central to the ethics of the Mosaic covenant.</a:t>
            </a:r>
            <a:r>
              <a:rPr lang="en-US" sz="2000" b="1" i="1" dirty="0" smtClean="0"/>
              <a:t/>
            </a:r>
            <a:br>
              <a:rPr lang="en-US" sz="2000" b="1" i="1" dirty="0" smtClean="0"/>
            </a:br>
            <a:endParaRPr lang="en-US"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4909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219596"/>
            <a:ext cx="8172450" cy="680516"/>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3000" b="1" i="1" dirty="0" smtClean="0"/>
              <a:t>God or gods</a:t>
            </a:r>
          </a:p>
          <a:p>
            <a:endParaRPr lang="en-SG" sz="2000" dirty="0" smtClean="0"/>
          </a:p>
          <a:p>
            <a:endParaRPr lang="en-SG" sz="2000" dirty="0" smtClean="0"/>
          </a:p>
        </p:txBody>
      </p:sp>
      <p:sp>
        <p:nvSpPr>
          <p:cNvPr id="2" name="Rectangle 1"/>
          <p:cNvSpPr/>
          <p:nvPr/>
        </p:nvSpPr>
        <p:spPr>
          <a:xfrm>
            <a:off x="771525" y="1443841"/>
            <a:ext cx="7386638" cy="5170646"/>
          </a:xfrm>
          <a:prstGeom prst="rect">
            <a:avLst/>
          </a:prstGeom>
        </p:spPr>
        <p:txBody>
          <a:bodyPr wrap="square">
            <a:spAutoFit/>
          </a:bodyPr>
          <a:lstStyle/>
          <a:p>
            <a:r>
              <a:rPr lang="en-SG" sz="2500" b="1" baseline="30000" dirty="0">
                <a:solidFill>
                  <a:srgbClr val="000000"/>
                </a:solidFill>
                <a:latin typeface="Arial" panose="020B0604020202020204" pitchFamily="34" charset="0"/>
              </a:rPr>
              <a:t>3 </a:t>
            </a:r>
            <a:r>
              <a:rPr lang="en-SG" sz="2500" dirty="0">
                <a:solidFill>
                  <a:srgbClr val="000000"/>
                </a:solidFill>
                <a:latin typeface="Helvetica Neue"/>
              </a:rPr>
              <a:t>“You shall have no other gods </a:t>
            </a:r>
            <a:r>
              <a:rPr lang="en-SG" sz="2500" dirty="0" smtClean="0">
                <a:solidFill>
                  <a:srgbClr val="000000"/>
                </a:solidFill>
                <a:latin typeface="Helvetica Neue"/>
              </a:rPr>
              <a:t>before</a:t>
            </a:r>
            <a:r>
              <a:rPr lang="en-SG" sz="2500" dirty="0">
                <a:solidFill>
                  <a:srgbClr val="000000"/>
                </a:solidFill>
                <a:latin typeface="Helvetica Neue"/>
              </a:rPr>
              <a:t> me</a:t>
            </a:r>
            <a:r>
              <a:rPr lang="en-SG" sz="2500" dirty="0" smtClean="0">
                <a:solidFill>
                  <a:srgbClr val="000000"/>
                </a:solidFill>
                <a:latin typeface="Helvetica Neue"/>
              </a:rPr>
              <a:t>.</a:t>
            </a:r>
          </a:p>
          <a:p>
            <a:endParaRPr lang="en-SG" sz="2500" dirty="0">
              <a:solidFill>
                <a:srgbClr val="000000"/>
              </a:solidFill>
              <a:latin typeface="Helvetica Neue"/>
            </a:endParaRPr>
          </a:p>
          <a:p>
            <a:r>
              <a:rPr lang="en-SG" sz="2500" b="1" baseline="30000" dirty="0">
                <a:solidFill>
                  <a:srgbClr val="000000"/>
                </a:solidFill>
                <a:latin typeface="Arial" panose="020B0604020202020204" pitchFamily="34" charset="0"/>
              </a:rPr>
              <a:t>4 </a:t>
            </a:r>
            <a:r>
              <a:rPr lang="en-SG" sz="2500" dirty="0">
                <a:solidFill>
                  <a:srgbClr val="000000"/>
                </a:solidFill>
                <a:latin typeface="Helvetica Neue"/>
              </a:rPr>
              <a:t>“You shall not make for yourself a carved image, or any likeness of anything that is in heaven above, or that is in the earth beneath, or that is in the water under the earth. </a:t>
            </a:r>
            <a:r>
              <a:rPr lang="en-SG" sz="2500" b="1" baseline="30000" dirty="0">
                <a:solidFill>
                  <a:srgbClr val="000000"/>
                </a:solidFill>
                <a:latin typeface="Arial" panose="020B0604020202020204" pitchFamily="34" charset="0"/>
              </a:rPr>
              <a:t>5 </a:t>
            </a:r>
            <a:r>
              <a:rPr lang="en-SG" sz="2500" dirty="0">
                <a:solidFill>
                  <a:srgbClr val="000000"/>
                </a:solidFill>
                <a:latin typeface="Helvetica Neue"/>
              </a:rPr>
              <a:t>You shall not bow down to them or serve them, for I the </a:t>
            </a:r>
            <a:r>
              <a:rPr lang="en-SG" sz="2500" cap="small" dirty="0">
                <a:solidFill>
                  <a:srgbClr val="000000"/>
                </a:solidFill>
                <a:latin typeface="Helvetica Neue"/>
              </a:rPr>
              <a:t>Lord</a:t>
            </a:r>
            <a:r>
              <a:rPr lang="en-SG" sz="2500" dirty="0">
                <a:solidFill>
                  <a:srgbClr val="000000"/>
                </a:solidFill>
                <a:latin typeface="Helvetica Neue"/>
              </a:rPr>
              <a:t> your God am a jealous God, visiting the iniquity of the fathers on the children to the third and the fourth generation of those who hate me, </a:t>
            </a:r>
            <a:r>
              <a:rPr lang="en-SG" sz="2500" b="1" baseline="30000" dirty="0">
                <a:solidFill>
                  <a:srgbClr val="000000"/>
                </a:solidFill>
                <a:latin typeface="Arial" panose="020B0604020202020204" pitchFamily="34" charset="0"/>
              </a:rPr>
              <a:t>6 </a:t>
            </a:r>
            <a:r>
              <a:rPr lang="en-SG" sz="2500" dirty="0">
                <a:solidFill>
                  <a:srgbClr val="000000"/>
                </a:solidFill>
                <a:latin typeface="Helvetica Neue"/>
              </a:rPr>
              <a:t>but showing steadfast love to </a:t>
            </a:r>
            <a:r>
              <a:rPr lang="en-SG" sz="2500" dirty="0" smtClean="0">
                <a:solidFill>
                  <a:srgbClr val="000000"/>
                </a:solidFill>
                <a:latin typeface="Helvetica Neue"/>
              </a:rPr>
              <a:t>thousands</a:t>
            </a:r>
            <a:r>
              <a:rPr lang="en-SG" sz="2500" baseline="30000" dirty="0">
                <a:solidFill>
                  <a:srgbClr val="000000"/>
                </a:solidFill>
                <a:latin typeface="Helvetica Neue"/>
              </a:rPr>
              <a:t> </a:t>
            </a:r>
            <a:r>
              <a:rPr lang="en-SG" sz="2500" dirty="0" smtClean="0">
                <a:solidFill>
                  <a:srgbClr val="000000"/>
                </a:solidFill>
                <a:latin typeface="Helvetica Neue"/>
              </a:rPr>
              <a:t>of </a:t>
            </a:r>
            <a:r>
              <a:rPr lang="en-SG" sz="2500" dirty="0">
                <a:solidFill>
                  <a:srgbClr val="000000"/>
                </a:solidFill>
                <a:latin typeface="Helvetica Neue"/>
              </a:rPr>
              <a:t>those who love me and keep my commandments</a:t>
            </a:r>
            <a:r>
              <a:rPr lang="en-SG" sz="2500" dirty="0" smtClean="0">
                <a:solidFill>
                  <a:srgbClr val="000000"/>
                </a:solidFill>
                <a:latin typeface="Helvetica Neue"/>
              </a:rPr>
              <a:t>. </a:t>
            </a:r>
            <a:r>
              <a:rPr lang="en-US" sz="2800" b="1" i="1" dirty="0"/>
              <a:t>Exodus 20:3</a:t>
            </a:r>
          </a:p>
          <a:p>
            <a:endParaRPr lang="en-SG" sz="2500" b="0" i="0" dirty="0">
              <a:solidFill>
                <a:srgbClr val="000000"/>
              </a:solidFill>
              <a:effectLst/>
              <a:latin typeface="Helvetica Neue"/>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557352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219596"/>
            <a:ext cx="8172450" cy="680516"/>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endParaRPr lang="en-US" sz="3000" b="1" i="1" dirty="0" smtClean="0"/>
          </a:p>
          <a:p>
            <a:endParaRPr lang="en-SG" sz="2000" dirty="0" smtClean="0"/>
          </a:p>
          <a:p>
            <a:endParaRPr lang="en-SG" sz="2000" dirty="0" smtClean="0"/>
          </a:p>
        </p:txBody>
      </p:sp>
      <p:sp>
        <p:nvSpPr>
          <p:cNvPr id="2" name="Rectangle 1"/>
          <p:cNvSpPr/>
          <p:nvPr/>
        </p:nvSpPr>
        <p:spPr>
          <a:xfrm>
            <a:off x="1114424" y="1586716"/>
            <a:ext cx="7386638" cy="2200602"/>
          </a:xfrm>
          <a:prstGeom prst="rect">
            <a:avLst/>
          </a:prstGeom>
        </p:spPr>
        <p:txBody>
          <a:bodyPr wrap="square">
            <a:spAutoFit/>
          </a:bodyPr>
          <a:lstStyle/>
          <a:p>
            <a:r>
              <a:rPr lang="en-SG" sz="2800" dirty="0" smtClean="0"/>
              <a:t>“You </a:t>
            </a:r>
            <a:r>
              <a:rPr lang="en-SG" sz="2800" dirty="0"/>
              <a:t>shall not take the name of the </a:t>
            </a:r>
            <a:r>
              <a:rPr lang="en-SG" sz="2800" cap="small" dirty="0"/>
              <a:t>Lord</a:t>
            </a:r>
            <a:r>
              <a:rPr lang="en-SG" sz="2800" dirty="0"/>
              <a:t> your God in vain, for the </a:t>
            </a:r>
            <a:r>
              <a:rPr lang="en-SG" sz="2800" cap="small" dirty="0"/>
              <a:t>Lord</a:t>
            </a:r>
            <a:r>
              <a:rPr lang="en-SG" sz="2800" dirty="0"/>
              <a:t> will not hold him guiltless who takes his name in vain</a:t>
            </a:r>
            <a:r>
              <a:rPr lang="en-SG" sz="2800" dirty="0" smtClean="0"/>
              <a:t>. </a:t>
            </a:r>
            <a:r>
              <a:rPr lang="en-US" sz="2800" b="1" i="1" dirty="0" smtClean="0"/>
              <a:t>Exodus 20:7</a:t>
            </a:r>
            <a:endParaRPr lang="en-US" sz="2800" b="1" i="1" dirty="0"/>
          </a:p>
          <a:p>
            <a:endParaRPr lang="en-SG" sz="2500" b="0" i="0" dirty="0">
              <a:solidFill>
                <a:srgbClr val="000000"/>
              </a:solidFill>
              <a:effectLst/>
              <a:latin typeface="Helvetica Neue"/>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512423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328612" y="652760"/>
            <a:ext cx="8586787" cy="2800767"/>
          </a:xfrm>
          <a:prstGeom prst="rect">
            <a:avLst/>
          </a:prstGeom>
        </p:spPr>
        <p:txBody>
          <a:bodyPr wrap="square">
            <a:spAutoFit/>
          </a:bodyPr>
          <a:lstStyle/>
          <a:p>
            <a:pPr algn="ctr"/>
            <a:r>
              <a:rPr lang="en-US" sz="4400" b="1" i="1" dirty="0" smtClean="0"/>
              <a:t>What does the Law mean for Christians</a:t>
            </a:r>
            <a:r>
              <a:rPr lang="en-US" sz="4400" b="1" i="1" dirty="0" smtClean="0"/>
              <a:t>?</a:t>
            </a:r>
          </a:p>
          <a:p>
            <a:pPr algn="ctr"/>
            <a:endParaRPr lang="en-US" sz="4400" b="1" i="1" dirty="0" smtClean="0"/>
          </a:p>
          <a:p>
            <a:pPr algn="ctr"/>
            <a:r>
              <a:rPr lang="en-US" sz="4400" b="1" i="1" dirty="0" smtClean="0"/>
              <a:t>Should we observe the law?</a:t>
            </a:r>
            <a:endParaRPr lang="en-SG" sz="4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88046891"/>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1781595"/>
            <a:ext cx="8172450" cy="3314179"/>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SG" sz="2400" b="1" dirty="0"/>
              <a:t> </a:t>
            </a:r>
            <a:r>
              <a:rPr lang="en-SG" sz="2400" b="1" dirty="0" smtClean="0"/>
              <a:t>When </a:t>
            </a:r>
            <a:r>
              <a:rPr lang="en-SG" sz="2400" b="1" dirty="0"/>
              <a:t>the Apostle Paul wants to give a summary of what it means to be a </a:t>
            </a:r>
            <a:r>
              <a:rPr lang="en-SG" sz="2400" b="1" dirty="0" smtClean="0"/>
              <a:t>Christian (saved people of the gospel) </a:t>
            </a:r>
            <a:r>
              <a:rPr lang="en-SG" sz="2400" b="1" dirty="0"/>
              <a:t>living in obedience to God, he </a:t>
            </a:r>
            <a:r>
              <a:rPr lang="en-SG" sz="2400" b="1" dirty="0" smtClean="0"/>
              <a:t>says:</a:t>
            </a:r>
          </a:p>
          <a:p>
            <a:endParaRPr lang="en-SG" sz="2400" b="1" dirty="0"/>
          </a:p>
          <a:p>
            <a:r>
              <a:rPr lang="en-SG" sz="2400" b="1" i="1" dirty="0"/>
              <a:t>Owe no one anything, except to love each other, for the one who loves another has fulfilled the law. For the </a:t>
            </a:r>
            <a:r>
              <a:rPr lang="en-SG" sz="2400" b="1" i="1" dirty="0">
                <a:solidFill>
                  <a:srgbClr val="FF0000"/>
                </a:solidFill>
              </a:rPr>
              <a:t>commandments</a:t>
            </a:r>
            <a:r>
              <a:rPr lang="en-SG" sz="2400" b="1" i="1" dirty="0"/>
              <a:t>, “You shall not commit </a:t>
            </a:r>
            <a:r>
              <a:rPr lang="en-SG" sz="2400" b="1" i="1" dirty="0">
                <a:solidFill>
                  <a:srgbClr val="FF0000"/>
                </a:solidFill>
              </a:rPr>
              <a:t>adultery</a:t>
            </a:r>
            <a:r>
              <a:rPr lang="en-SG" sz="2400" b="1" i="1" dirty="0"/>
              <a:t>, You shall not </a:t>
            </a:r>
            <a:r>
              <a:rPr lang="en-SG" sz="2400" b="1" i="1" dirty="0">
                <a:solidFill>
                  <a:srgbClr val="FF0000"/>
                </a:solidFill>
              </a:rPr>
              <a:t>murder</a:t>
            </a:r>
            <a:r>
              <a:rPr lang="en-SG" sz="2400" b="1" i="1" dirty="0"/>
              <a:t>, You shall not </a:t>
            </a:r>
            <a:r>
              <a:rPr lang="en-SG" sz="2400" b="1" i="1" dirty="0">
                <a:solidFill>
                  <a:srgbClr val="FF0000"/>
                </a:solidFill>
              </a:rPr>
              <a:t>steal</a:t>
            </a:r>
            <a:r>
              <a:rPr lang="en-SG" sz="2400" b="1" i="1" dirty="0"/>
              <a:t>, You shall not </a:t>
            </a:r>
            <a:r>
              <a:rPr lang="en-SG" sz="2400" b="1" i="1" dirty="0">
                <a:solidFill>
                  <a:srgbClr val="FF0000"/>
                </a:solidFill>
              </a:rPr>
              <a:t>covet</a:t>
            </a:r>
            <a:r>
              <a:rPr lang="en-SG" sz="2400" b="1" i="1" dirty="0"/>
              <a:t>,” and any other commandment, are summed up in this word: “You shall love your </a:t>
            </a:r>
            <a:r>
              <a:rPr lang="en-SG" sz="2400" b="1" i="1" dirty="0" err="1"/>
              <a:t>neighbor</a:t>
            </a:r>
            <a:r>
              <a:rPr lang="en-SG" sz="2400" b="1" i="1" dirty="0"/>
              <a:t> as yourself</a:t>
            </a:r>
            <a:r>
              <a:rPr lang="en-SG" sz="2400" b="1" i="1" dirty="0" smtClean="0"/>
              <a:t>.” Romans 13:8-9</a:t>
            </a:r>
            <a:endParaRPr lang="en-SG" sz="2400" b="1" i="1" dirty="0"/>
          </a:p>
        </p:txBody>
      </p:sp>
      <p:sp>
        <p:nvSpPr>
          <p:cNvPr id="2" name="Rectangle 1"/>
          <p:cNvSpPr/>
          <p:nvPr/>
        </p:nvSpPr>
        <p:spPr>
          <a:xfrm>
            <a:off x="328613" y="652760"/>
            <a:ext cx="8172450" cy="707886"/>
          </a:xfrm>
          <a:prstGeom prst="rect">
            <a:avLst/>
          </a:prstGeom>
        </p:spPr>
        <p:txBody>
          <a:bodyPr wrap="square">
            <a:spAutoFit/>
          </a:bodyPr>
          <a:lstStyle/>
          <a:p>
            <a:r>
              <a:rPr lang="en-US" sz="2000" b="1" i="1" dirty="0"/>
              <a:t>The 10 commandments </a:t>
            </a:r>
            <a:r>
              <a:rPr lang="en-US" sz="2000" b="1" i="1" dirty="0" smtClean="0"/>
              <a:t>are also </a:t>
            </a:r>
            <a:r>
              <a:rPr lang="en-US" sz="2000" b="1" i="1" dirty="0" smtClean="0">
                <a:solidFill>
                  <a:srgbClr val="FF0000"/>
                </a:solidFill>
              </a:rPr>
              <a:t>central</a:t>
            </a:r>
            <a:r>
              <a:rPr lang="en-US" sz="2000" b="1" i="1" dirty="0" smtClean="0"/>
              <a:t> to New Testament</a:t>
            </a:r>
            <a:r>
              <a:rPr lang="en-US" sz="2000" b="1" i="1" dirty="0" smtClean="0"/>
              <a:t> </a:t>
            </a:r>
            <a:r>
              <a:rPr lang="en-US" sz="2000" b="1" i="1" dirty="0" smtClean="0">
                <a:solidFill>
                  <a:srgbClr val="FF0000"/>
                </a:solidFill>
              </a:rPr>
              <a:t>guide</a:t>
            </a:r>
            <a:r>
              <a:rPr lang="en-US" sz="2000" b="1" i="1" dirty="0" smtClean="0"/>
              <a:t> for </a:t>
            </a:r>
            <a:r>
              <a:rPr lang="en-US" sz="2000" b="1" i="1" dirty="0" smtClean="0"/>
              <a:t>C</a:t>
            </a:r>
            <a:r>
              <a:rPr lang="en-US" sz="2000" b="1" i="1" dirty="0" smtClean="0"/>
              <a:t>hristian living</a:t>
            </a:r>
            <a:endParaRPr lang="en-SG"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811342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1781595"/>
            <a:ext cx="8172450" cy="3314179"/>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SG" sz="2400" b="1" dirty="0" smtClean="0"/>
              <a:t> </a:t>
            </a:r>
            <a:endParaRPr lang="en-SG" sz="2400" b="1" i="1" dirty="0"/>
          </a:p>
        </p:txBody>
      </p:sp>
      <p:sp>
        <p:nvSpPr>
          <p:cNvPr id="2" name="Rectangle 1"/>
          <p:cNvSpPr/>
          <p:nvPr/>
        </p:nvSpPr>
        <p:spPr>
          <a:xfrm>
            <a:off x="602728" y="411137"/>
            <a:ext cx="8172450" cy="707886"/>
          </a:xfrm>
          <a:prstGeom prst="rect">
            <a:avLst/>
          </a:prstGeom>
        </p:spPr>
        <p:txBody>
          <a:bodyPr wrap="square">
            <a:spAutoFit/>
          </a:bodyPr>
          <a:lstStyle/>
          <a:p>
            <a:r>
              <a:rPr lang="en-US" sz="2000" b="1" i="1" dirty="0"/>
              <a:t>The 10 commandments </a:t>
            </a:r>
            <a:r>
              <a:rPr lang="en-US" sz="2000" b="1" i="1" dirty="0" smtClean="0"/>
              <a:t>are also </a:t>
            </a:r>
            <a:r>
              <a:rPr lang="en-US" sz="2000" b="1" i="1" dirty="0" smtClean="0">
                <a:solidFill>
                  <a:srgbClr val="FF0000"/>
                </a:solidFill>
              </a:rPr>
              <a:t>central</a:t>
            </a:r>
            <a:r>
              <a:rPr lang="en-US" sz="2000" b="1" i="1" dirty="0" smtClean="0"/>
              <a:t> to New Testament</a:t>
            </a:r>
            <a:r>
              <a:rPr lang="en-US" sz="2000" b="1" i="1" dirty="0" smtClean="0"/>
              <a:t> </a:t>
            </a:r>
            <a:r>
              <a:rPr lang="en-US" sz="2000" b="1" i="1" dirty="0" smtClean="0">
                <a:solidFill>
                  <a:srgbClr val="FF0000"/>
                </a:solidFill>
              </a:rPr>
              <a:t>guide</a:t>
            </a:r>
            <a:r>
              <a:rPr lang="en-US" sz="2000" b="1" i="1" dirty="0" smtClean="0"/>
              <a:t> for </a:t>
            </a:r>
            <a:r>
              <a:rPr lang="en-US" sz="2000" b="1" i="1" dirty="0" smtClean="0"/>
              <a:t>C</a:t>
            </a:r>
            <a:r>
              <a:rPr lang="en-US" sz="2000" b="1" i="1" dirty="0" smtClean="0"/>
              <a:t>hristian living</a:t>
            </a:r>
            <a:endParaRPr lang="en-SG" sz="2000" dirty="0"/>
          </a:p>
        </p:txBody>
      </p:sp>
      <p:sp>
        <p:nvSpPr>
          <p:cNvPr id="6" name="Rectangle 5"/>
          <p:cNvSpPr/>
          <p:nvPr/>
        </p:nvSpPr>
        <p:spPr>
          <a:xfrm>
            <a:off x="1407121" y="2028278"/>
            <a:ext cx="5450879" cy="2308324"/>
          </a:xfrm>
          <a:prstGeom prst="rect">
            <a:avLst/>
          </a:prstGeom>
        </p:spPr>
        <p:txBody>
          <a:bodyPr wrap="square">
            <a:spAutoFit/>
          </a:bodyPr>
          <a:lstStyle/>
          <a:p>
            <a:r>
              <a:rPr lang="en-US" b="1" dirty="0" smtClean="0"/>
              <a:t>27 “You have heard that it was said, ‘You shall not commit adultery.</a:t>
            </a:r>
            <a:r>
              <a:rPr lang="en-US" b="1" dirty="0" smtClean="0"/>
              <a:t>’</a:t>
            </a:r>
          </a:p>
          <a:p>
            <a:endParaRPr lang="en-US" b="1" dirty="0" smtClean="0"/>
          </a:p>
          <a:p>
            <a:r>
              <a:rPr lang="en-US" b="1" dirty="0" smtClean="0"/>
              <a:t>28</a:t>
            </a:r>
            <a:r>
              <a:rPr lang="en-US" b="1" dirty="0" smtClean="0"/>
              <a:t> But I say to you that everyone who looks at a woman with lustful intent has already committed adultery with her in his </a:t>
            </a:r>
            <a:r>
              <a:rPr lang="en-US" b="1" dirty="0" smtClean="0"/>
              <a:t>heart</a:t>
            </a:r>
          </a:p>
          <a:p>
            <a:endParaRPr lang="en-US" b="1" dirty="0" smtClean="0"/>
          </a:p>
          <a:p>
            <a:endParaRPr lang="en-US" dirty="0"/>
          </a:p>
        </p:txBody>
      </p:sp>
      <p:sp>
        <p:nvSpPr>
          <p:cNvPr id="7" name="Rectangle 6"/>
          <p:cNvSpPr/>
          <p:nvPr/>
        </p:nvSpPr>
        <p:spPr>
          <a:xfrm>
            <a:off x="1407121" y="4151936"/>
            <a:ext cx="2037637" cy="369332"/>
          </a:xfrm>
          <a:prstGeom prst="rect">
            <a:avLst/>
          </a:prstGeom>
        </p:spPr>
        <p:txBody>
          <a:bodyPr wrap="none">
            <a:spAutoFit/>
          </a:bodyPr>
          <a:lstStyle/>
          <a:p>
            <a:r>
              <a:rPr lang="en-US" dirty="0" smtClean="0"/>
              <a:t>Matthew 5:27-28</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811342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1781595"/>
            <a:ext cx="8172450" cy="3314179"/>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SG" sz="2400" b="1" dirty="0" smtClean="0"/>
              <a:t> </a:t>
            </a:r>
            <a:endParaRPr lang="en-SG" sz="2400" b="1" i="1" dirty="0"/>
          </a:p>
        </p:txBody>
      </p:sp>
      <p:sp>
        <p:nvSpPr>
          <p:cNvPr id="2" name="Rectangle 1"/>
          <p:cNvSpPr/>
          <p:nvPr/>
        </p:nvSpPr>
        <p:spPr>
          <a:xfrm>
            <a:off x="602728" y="411137"/>
            <a:ext cx="8172450" cy="707886"/>
          </a:xfrm>
          <a:prstGeom prst="rect">
            <a:avLst/>
          </a:prstGeom>
        </p:spPr>
        <p:txBody>
          <a:bodyPr wrap="square">
            <a:spAutoFit/>
          </a:bodyPr>
          <a:lstStyle/>
          <a:p>
            <a:r>
              <a:rPr lang="en-US" sz="2000" b="1" i="1" dirty="0"/>
              <a:t>The 10 commandments </a:t>
            </a:r>
            <a:r>
              <a:rPr lang="en-US" sz="2000" b="1" i="1" dirty="0" smtClean="0"/>
              <a:t>are also </a:t>
            </a:r>
            <a:r>
              <a:rPr lang="en-US" sz="2000" b="1" i="1" dirty="0" smtClean="0">
                <a:solidFill>
                  <a:srgbClr val="FF0000"/>
                </a:solidFill>
              </a:rPr>
              <a:t>central</a:t>
            </a:r>
            <a:r>
              <a:rPr lang="en-US" sz="2000" b="1" i="1" dirty="0" smtClean="0"/>
              <a:t> to New Testament</a:t>
            </a:r>
            <a:r>
              <a:rPr lang="en-US" sz="2000" b="1" i="1" dirty="0" smtClean="0"/>
              <a:t> </a:t>
            </a:r>
            <a:r>
              <a:rPr lang="en-US" sz="2000" b="1" i="1" dirty="0" smtClean="0">
                <a:solidFill>
                  <a:srgbClr val="FF0000"/>
                </a:solidFill>
              </a:rPr>
              <a:t>guide</a:t>
            </a:r>
            <a:r>
              <a:rPr lang="en-US" sz="2000" b="1" i="1" dirty="0" smtClean="0"/>
              <a:t> for </a:t>
            </a:r>
            <a:r>
              <a:rPr lang="en-US" sz="2000" b="1" i="1" dirty="0" smtClean="0"/>
              <a:t>C</a:t>
            </a:r>
            <a:r>
              <a:rPr lang="en-US" sz="2000" b="1" i="1" dirty="0" smtClean="0"/>
              <a:t>hristian living</a:t>
            </a:r>
            <a:endParaRPr lang="en-SG" sz="2000" dirty="0"/>
          </a:p>
        </p:txBody>
      </p:sp>
      <p:sp>
        <p:nvSpPr>
          <p:cNvPr id="6" name="Rectangle 5"/>
          <p:cNvSpPr/>
          <p:nvPr/>
        </p:nvSpPr>
        <p:spPr>
          <a:xfrm>
            <a:off x="1407121" y="2028278"/>
            <a:ext cx="5450879" cy="646331"/>
          </a:xfrm>
          <a:prstGeom prst="rect">
            <a:avLst/>
          </a:prstGeom>
        </p:spPr>
        <p:txBody>
          <a:bodyPr wrap="square">
            <a:spAutoFit/>
          </a:bodyPr>
          <a:lstStyle/>
          <a:p>
            <a:endParaRPr lang="en-US" b="1" dirty="0" smtClean="0"/>
          </a:p>
          <a:p>
            <a:endParaRPr lang="en-US" dirty="0"/>
          </a:p>
        </p:txBody>
      </p:sp>
      <p:sp>
        <p:nvSpPr>
          <p:cNvPr id="7" name="Rectangle 6"/>
          <p:cNvSpPr/>
          <p:nvPr/>
        </p:nvSpPr>
        <p:spPr>
          <a:xfrm>
            <a:off x="1646400" y="3435281"/>
            <a:ext cx="1705139" cy="369332"/>
          </a:xfrm>
          <a:prstGeom prst="rect">
            <a:avLst/>
          </a:prstGeom>
        </p:spPr>
        <p:txBody>
          <a:bodyPr wrap="none">
            <a:spAutoFit/>
          </a:bodyPr>
          <a:lstStyle/>
          <a:p>
            <a:r>
              <a:rPr lang="en-US" dirty="0" smtClean="0"/>
              <a:t>Matthew 5</a:t>
            </a:r>
            <a:r>
              <a:rPr lang="en-US" dirty="0" smtClean="0"/>
              <a:t>:17</a:t>
            </a:r>
            <a:endParaRPr lang="en-US" dirty="0"/>
          </a:p>
        </p:txBody>
      </p:sp>
      <p:sp>
        <p:nvSpPr>
          <p:cNvPr id="8" name="Rectangle 7"/>
          <p:cNvSpPr/>
          <p:nvPr/>
        </p:nvSpPr>
        <p:spPr>
          <a:xfrm>
            <a:off x="1646400" y="2074444"/>
            <a:ext cx="4572000" cy="1200329"/>
          </a:xfrm>
          <a:prstGeom prst="rect">
            <a:avLst/>
          </a:prstGeom>
        </p:spPr>
        <p:txBody>
          <a:bodyPr>
            <a:spAutoFit/>
          </a:bodyPr>
          <a:lstStyle/>
          <a:p>
            <a:r>
              <a:rPr lang="en-US" b="1" dirty="0" smtClean="0"/>
              <a:t>17 “Do not think that I have come to abolish the Law or the Prophets; I have not come to abolish them but to fulfill them.</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811342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1000884" y="677523"/>
            <a:ext cx="7078401"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b="1" i="1" dirty="0" smtClean="0"/>
              <a:t>What comes to your mind when you think of the word “</a:t>
            </a:r>
            <a:r>
              <a:rPr lang="en-US" b="1" i="1" dirty="0" smtClean="0">
                <a:solidFill>
                  <a:srgbClr val="FF0000"/>
                </a:solidFill>
              </a:rPr>
              <a:t>LAW</a:t>
            </a:r>
            <a:r>
              <a:rPr lang="en-US" b="1" i="1" dirty="0" smtClean="0"/>
              <a:t>”?</a:t>
            </a:r>
          </a:p>
          <a:p>
            <a:endParaRPr lang="en-US" sz="3200" b="1" i="1" dirty="0"/>
          </a:p>
          <a:p>
            <a:r>
              <a:rPr lang="en-US" b="1" i="1" dirty="0" smtClean="0"/>
              <a:t>&amp;</a:t>
            </a:r>
          </a:p>
          <a:p>
            <a:endParaRPr lang="en-US" sz="3200" b="1" i="1" dirty="0"/>
          </a:p>
          <a:p>
            <a:r>
              <a:rPr lang="en-US" b="1" i="1" dirty="0" smtClean="0"/>
              <a:t>Does it reflect positive or negative vibes? </a:t>
            </a:r>
            <a:endParaRPr lang="en-US" dirty="0"/>
          </a:p>
        </p:txBody>
      </p:sp>
      <p:sp>
        <p:nvSpPr>
          <p:cNvPr id="4" name="Title 1"/>
          <p:cNvSpPr txBox="1">
            <a:spLocks/>
          </p:cNvSpPr>
          <p:nvPr/>
        </p:nvSpPr>
        <p:spPr>
          <a:xfrm>
            <a:off x="712786" y="191096"/>
            <a:ext cx="7955223" cy="1447800"/>
          </a:xfrm>
          <a:prstGeom prst="rect">
            <a:avLst/>
          </a:prstGeom>
        </p:spPr>
        <p:txBody>
          <a:bodyPr vert="horz" lIns="91440" tIns="45720" rIns="91440" bIns="45720" rtlCol="0" anchor="ctr">
            <a:noAutofit/>
          </a:bodyPr>
          <a:lstStyle>
            <a:lvl1pPr algn="l" defTabSz="914400" rtl="0" eaLnBrk="1" latinLnBrk="0" hangingPunct="1">
              <a:lnSpc>
                <a:spcPts val="5600"/>
              </a:lnSpc>
              <a:spcBef>
                <a:spcPct val="0"/>
              </a:spcBef>
              <a:buNone/>
              <a:defRPr sz="4600" kern="1200">
                <a:solidFill>
                  <a:schemeClr val="bg1"/>
                </a:solidFill>
                <a:latin typeface="+mj-lt"/>
                <a:ea typeface="+mj-ea"/>
                <a:cs typeface="+mj-cs"/>
              </a:defRPr>
            </a:lvl1pPr>
          </a:lstStyle>
          <a:p>
            <a:pPr marL="0" marR="0" lvl="0" indent="0" algn="l" defTabSz="914400" rtl="0" eaLnBrk="1" fontAlgn="auto" latinLnBrk="0" hangingPunct="1">
              <a:lnSpc>
                <a:spcPts val="5600"/>
              </a:lnSpc>
              <a:spcBef>
                <a:spcPct val="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Rockwell"/>
              <a:ea typeface="+mj-ea"/>
              <a:cs typeface="+mj-cs"/>
            </a:endParaRPr>
          </a:p>
        </p:txBody>
      </p:sp>
      <p:sp>
        <p:nvSpPr>
          <p:cNvPr id="7" name="Title 1"/>
          <p:cNvSpPr txBox="1">
            <a:spLocks/>
          </p:cNvSpPr>
          <p:nvPr/>
        </p:nvSpPr>
        <p:spPr>
          <a:xfrm>
            <a:off x="268308" y="3564251"/>
            <a:ext cx="7716837" cy="942657"/>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endParaRPr lang="en-US" sz="2800" dirty="0">
              <a:latin typeface="Rockwe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169468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nodePh="1">
                                  <p:stCondLst>
                                    <p:cond delay="0"/>
                                  </p:stCondLst>
                                  <p:endCondLst>
                                    <p:cond evt="begin" delay="0">
                                      <p:tn val="12"/>
                                    </p:cond>
                                  </p:end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nodePh="1">
                                  <p:stCondLst>
                                    <p:cond delay="0"/>
                                  </p:stCondLst>
                                  <p:endCondLst>
                                    <p:cond evt="begin" delay="0">
                                      <p:tn val="19"/>
                                    </p:cond>
                                  </p:end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7" grpId="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328612" y="652760"/>
            <a:ext cx="8586787" cy="2123658"/>
          </a:xfrm>
          <a:prstGeom prst="rect">
            <a:avLst/>
          </a:prstGeom>
        </p:spPr>
        <p:txBody>
          <a:bodyPr wrap="square">
            <a:spAutoFit/>
          </a:bodyPr>
          <a:lstStyle/>
          <a:p>
            <a:pPr algn="ctr"/>
            <a:r>
              <a:rPr lang="en-US" sz="4400" b="1" i="1" dirty="0" smtClean="0"/>
              <a:t>Discuss the difference between God’s Law &amp; the Gospel of Christ</a:t>
            </a:r>
            <a:endParaRPr lang="en-SG" sz="4400" dirty="0"/>
          </a:p>
        </p:txBody>
      </p:sp>
      <p:sp>
        <p:nvSpPr>
          <p:cNvPr id="3" name="TextBox 2"/>
          <p:cNvSpPr txBox="1"/>
          <p:nvPr/>
        </p:nvSpPr>
        <p:spPr>
          <a:xfrm>
            <a:off x="0" y="3743325"/>
            <a:ext cx="4600575" cy="2308324"/>
          </a:xfrm>
          <a:prstGeom prst="rect">
            <a:avLst/>
          </a:prstGeom>
          <a:solidFill>
            <a:srgbClr val="FF0000"/>
          </a:solidFill>
        </p:spPr>
        <p:txBody>
          <a:bodyPr wrap="square" rtlCol="0">
            <a:spAutoFit/>
          </a:bodyPr>
          <a:lstStyle/>
          <a:p>
            <a:r>
              <a:rPr lang="en-SG" sz="4800" b="1" dirty="0" smtClean="0">
                <a:solidFill>
                  <a:schemeClr val="bg1"/>
                </a:solidFill>
              </a:rPr>
              <a:t>Law is what God demands of His people</a:t>
            </a:r>
            <a:endParaRPr lang="en-SG" sz="4800" b="1" dirty="0">
              <a:solidFill>
                <a:schemeClr val="bg1"/>
              </a:solidFill>
            </a:endParaRPr>
          </a:p>
        </p:txBody>
      </p:sp>
      <p:sp>
        <p:nvSpPr>
          <p:cNvPr id="4" name="TextBox 3"/>
          <p:cNvSpPr txBox="1"/>
          <p:nvPr/>
        </p:nvSpPr>
        <p:spPr>
          <a:xfrm>
            <a:off x="4600575" y="3743325"/>
            <a:ext cx="4600575" cy="2308324"/>
          </a:xfrm>
          <a:prstGeom prst="rect">
            <a:avLst/>
          </a:prstGeom>
          <a:solidFill>
            <a:srgbClr val="071EFD"/>
          </a:solidFill>
        </p:spPr>
        <p:txBody>
          <a:bodyPr wrap="square" rtlCol="0">
            <a:spAutoFit/>
          </a:bodyPr>
          <a:lstStyle/>
          <a:p>
            <a:r>
              <a:rPr lang="en-SG" sz="4800" b="1" dirty="0" smtClean="0">
                <a:solidFill>
                  <a:schemeClr val="bg1"/>
                </a:solidFill>
              </a:rPr>
              <a:t>Gospel is what</a:t>
            </a:r>
          </a:p>
          <a:p>
            <a:r>
              <a:rPr lang="en-SG" sz="4800" b="1" dirty="0" smtClean="0">
                <a:solidFill>
                  <a:schemeClr val="bg1"/>
                </a:solidFill>
              </a:rPr>
              <a:t>God has done for us </a:t>
            </a:r>
            <a:endParaRPr lang="en-SG" sz="4800" b="1" dirty="0">
              <a:solidFill>
                <a:schemeClr val="bg1"/>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723275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0" y="652760"/>
            <a:ext cx="9086850" cy="4431983"/>
          </a:xfrm>
          <a:prstGeom prst="rect">
            <a:avLst/>
          </a:prstGeom>
        </p:spPr>
        <p:txBody>
          <a:bodyPr wrap="square">
            <a:spAutoFit/>
          </a:bodyPr>
          <a:lstStyle/>
          <a:p>
            <a:r>
              <a:rPr lang="en-SG" sz="3000" dirty="0" smtClean="0"/>
              <a:t>God’s word has 2 parts: the law and the gospel.</a:t>
            </a:r>
          </a:p>
          <a:p>
            <a:pPr marL="571500" indent="-571500">
              <a:buFont typeface="Arial" panose="020B0604020202020204" pitchFamily="34" charset="0"/>
              <a:buChar char="•"/>
            </a:pPr>
            <a:r>
              <a:rPr lang="en-SG" sz="3200" dirty="0" smtClean="0"/>
              <a:t>The law </a:t>
            </a:r>
            <a:r>
              <a:rPr lang="en-SG" sz="3200" u="sng" dirty="0" smtClean="0"/>
              <a:t>commands</a:t>
            </a:r>
            <a:r>
              <a:rPr lang="en-SG" sz="3200" dirty="0" smtClean="0"/>
              <a:t> and the gospel </a:t>
            </a:r>
            <a:r>
              <a:rPr lang="en-SG" sz="3200" u="sng" dirty="0" smtClean="0"/>
              <a:t>gives</a:t>
            </a:r>
          </a:p>
          <a:p>
            <a:pPr marL="571500" indent="-571500">
              <a:buFont typeface="Arial" panose="020B0604020202020204" pitchFamily="34" charset="0"/>
              <a:buChar char="•"/>
            </a:pPr>
            <a:r>
              <a:rPr lang="en-SG" sz="3200" dirty="0" smtClean="0"/>
              <a:t>The law says “Do it” </a:t>
            </a:r>
          </a:p>
          <a:p>
            <a:r>
              <a:rPr lang="en-SG" sz="3200" dirty="0"/>
              <a:t> </a:t>
            </a:r>
            <a:r>
              <a:rPr lang="en-SG" sz="3200" dirty="0" smtClean="0"/>
              <a:t>    The gospel says “Done!”</a:t>
            </a:r>
          </a:p>
          <a:p>
            <a:pPr algn="ctr"/>
            <a:endParaRPr lang="en-SG" sz="3600" dirty="0"/>
          </a:p>
          <a:p>
            <a:pPr algn="ctr"/>
            <a:r>
              <a:rPr lang="en-SG" sz="3000" dirty="0" smtClean="0"/>
              <a:t>The law is everything in scripture that God commands.</a:t>
            </a:r>
          </a:p>
          <a:p>
            <a:pPr algn="ctr"/>
            <a:r>
              <a:rPr lang="en-SG" sz="3000" dirty="0" smtClean="0"/>
              <a:t>The gospel is everything in scripture that God promises and fulfilled in Christ</a:t>
            </a:r>
            <a:endParaRPr lang="en-SG" sz="3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26136995"/>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328612" y="652760"/>
            <a:ext cx="8586787" cy="2123658"/>
          </a:xfrm>
          <a:prstGeom prst="rect">
            <a:avLst/>
          </a:prstGeom>
        </p:spPr>
        <p:txBody>
          <a:bodyPr wrap="square">
            <a:spAutoFit/>
          </a:bodyPr>
          <a:lstStyle/>
          <a:p>
            <a:pPr algn="ctr"/>
            <a:r>
              <a:rPr lang="en-US" sz="4400" b="1" i="1" dirty="0" smtClean="0"/>
              <a:t>Discuss the relationship between God’s Law &amp; the Gospel of Christ</a:t>
            </a:r>
            <a:endParaRPr lang="en-SG" sz="4400" dirty="0"/>
          </a:p>
        </p:txBody>
      </p:sp>
      <p:sp>
        <p:nvSpPr>
          <p:cNvPr id="3" name="TextBox 2"/>
          <p:cNvSpPr txBox="1"/>
          <p:nvPr/>
        </p:nvSpPr>
        <p:spPr>
          <a:xfrm>
            <a:off x="0" y="3743325"/>
            <a:ext cx="4600575" cy="2308324"/>
          </a:xfrm>
          <a:prstGeom prst="rect">
            <a:avLst/>
          </a:prstGeom>
          <a:solidFill>
            <a:srgbClr val="FF0000"/>
          </a:solidFill>
        </p:spPr>
        <p:txBody>
          <a:bodyPr wrap="square" rtlCol="0">
            <a:spAutoFit/>
          </a:bodyPr>
          <a:lstStyle/>
          <a:p>
            <a:r>
              <a:rPr lang="en-SG" sz="3600" b="1" dirty="0" smtClean="0">
                <a:solidFill>
                  <a:schemeClr val="bg1"/>
                </a:solidFill>
              </a:rPr>
              <a:t>Knowing we are saved by the gospel (what God has done)</a:t>
            </a:r>
            <a:endParaRPr lang="en-SG" sz="3600" b="1" dirty="0">
              <a:solidFill>
                <a:schemeClr val="bg1"/>
              </a:solidFill>
            </a:endParaRPr>
          </a:p>
        </p:txBody>
      </p:sp>
      <p:sp>
        <p:nvSpPr>
          <p:cNvPr id="4" name="TextBox 3"/>
          <p:cNvSpPr txBox="1"/>
          <p:nvPr/>
        </p:nvSpPr>
        <p:spPr>
          <a:xfrm>
            <a:off x="4600575" y="3743325"/>
            <a:ext cx="4600575" cy="2431435"/>
          </a:xfrm>
          <a:prstGeom prst="rect">
            <a:avLst/>
          </a:prstGeom>
          <a:solidFill>
            <a:srgbClr val="071EFD"/>
          </a:solidFill>
        </p:spPr>
        <p:txBody>
          <a:bodyPr wrap="square" rtlCol="0">
            <a:spAutoFit/>
          </a:bodyPr>
          <a:lstStyle/>
          <a:p>
            <a:r>
              <a:rPr lang="en-SG" sz="3800" b="1" dirty="0" smtClean="0">
                <a:solidFill>
                  <a:schemeClr val="bg1"/>
                </a:solidFill>
              </a:rPr>
              <a:t>Obey the law with the motivation to love God and His people)</a:t>
            </a:r>
            <a:endParaRPr lang="en-SG" sz="3800" b="1" dirty="0">
              <a:solidFill>
                <a:schemeClr val="bg1"/>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4001212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328612" y="352722"/>
            <a:ext cx="8586787" cy="5786199"/>
          </a:xfrm>
          <a:prstGeom prst="rect">
            <a:avLst/>
          </a:prstGeom>
        </p:spPr>
        <p:txBody>
          <a:bodyPr wrap="square">
            <a:spAutoFit/>
          </a:bodyPr>
          <a:lstStyle/>
          <a:p>
            <a:pPr algn="ctr"/>
            <a:r>
              <a:rPr lang="en-US" sz="4000" b="1" i="1" dirty="0" smtClean="0"/>
              <a:t>Discuss the relationship between God’s Law &amp; the Gospel of Christ</a:t>
            </a:r>
          </a:p>
          <a:p>
            <a:pPr algn="ctr"/>
            <a:endParaRPr lang="en-US" sz="4000" b="1" i="1" dirty="0" smtClean="0"/>
          </a:p>
          <a:p>
            <a:r>
              <a:rPr lang="en-US" sz="2500" b="1" i="1" dirty="0" smtClean="0"/>
              <a:t>The </a:t>
            </a:r>
            <a:r>
              <a:rPr lang="en-US" sz="2500" b="1" i="1" dirty="0" smtClean="0">
                <a:solidFill>
                  <a:srgbClr val="FF0000"/>
                </a:solidFill>
              </a:rPr>
              <a:t>law</a:t>
            </a:r>
            <a:r>
              <a:rPr lang="en-US" sz="2500" b="1" i="1" dirty="0" smtClean="0"/>
              <a:t> and the </a:t>
            </a:r>
            <a:r>
              <a:rPr lang="en-US" sz="2500" b="1" i="1" dirty="0" smtClean="0">
                <a:solidFill>
                  <a:srgbClr val="0000FF"/>
                </a:solidFill>
              </a:rPr>
              <a:t>gospel </a:t>
            </a:r>
            <a:r>
              <a:rPr lang="en-US" sz="2500" b="1" i="1" dirty="0" smtClean="0"/>
              <a:t>are co-</a:t>
            </a:r>
            <a:r>
              <a:rPr lang="en-US" sz="2500" b="1" i="1" dirty="0" smtClean="0"/>
              <a:t>workers, </a:t>
            </a:r>
            <a:r>
              <a:rPr lang="en-US" sz="2500" b="1" i="1" dirty="0" smtClean="0"/>
              <a:t>they serve one another.</a:t>
            </a:r>
          </a:p>
          <a:p>
            <a:r>
              <a:rPr lang="en-US" sz="2500" b="1" i="1" dirty="0" smtClean="0"/>
              <a:t>First, the </a:t>
            </a:r>
            <a:r>
              <a:rPr lang="en-US" sz="2500" b="1" i="1" dirty="0" smtClean="0">
                <a:solidFill>
                  <a:srgbClr val="FF0000"/>
                </a:solidFill>
              </a:rPr>
              <a:t>law</a:t>
            </a:r>
            <a:r>
              <a:rPr lang="en-US" sz="2500" b="1" i="1" dirty="0" smtClean="0"/>
              <a:t> sends the sinner to the </a:t>
            </a:r>
            <a:r>
              <a:rPr lang="en-US" sz="2500" b="1" i="1" dirty="0" smtClean="0">
                <a:solidFill>
                  <a:srgbClr val="3366FF"/>
                </a:solidFill>
              </a:rPr>
              <a:t>gospel</a:t>
            </a:r>
            <a:r>
              <a:rPr lang="en-US" sz="2500" b="1" i="1" dirty="0" smtClean="0"/>
              <a:t> for salvation by </a:t>
            </a:r>
            <a:r>
              <a:rPr lang="en-US" sz="2500" b="1" i="1" dirty="0" smtClean="0"/>
              <a:t>faith, becoming </a:t>
            </a:r>
            <a:r>
              <a:rPr lang="en-US" sz="2500" b="1" i="1" dirty="0" smtClean="0">
                <a:solidFill>
                  <a:srgbClr val="008000"/>
                </a:solidFill>
              </a:rPr>
              <a:t>new creations </a:t>
            </a:r>
            <a:r>
              <a:rPr lang="en-US" sz="2500" b="1" i="1" dirty="0" smtClean="0"/>
              <a:t>in Christ.</a:t>
            </a:r>
          </a:p>
          <a:p>
            <a:r>
              <a:rPr lang="en-US" sz="2500" b="1" i="1" dirty="0" smtClean="0"/>
              <a:t>Then, in gratitude, the </a:t>
            </a:r>
            <a:r>
              <a:rPr lang="en-US" sz="2500" b="1" i="1" dirty="0" smtClean="0">
                <a:solidFill>
                  <a:srgbClr val="0000FF"/>
                </a:solidFill>
              </a:rPr>
              <a:t>gospel</a:t>
            </a:r>
            <a:r>
              <a:rPr lang="en-US" sz="2500" b="1" i="1" dirty="0" smtClean="0"/>
              <a:t> sends</a:t>
            </a:r>
            <a:r>
              <a:rPr lang="en-US" sz="2500" b="1" i="1" dirty="0" smtClean="0"/>
              <a:t> the </a:t>
            </a:r>
            <a:r>
              <a:rPr lang="en-US" sz="2500" b="1" i="1" dirty="0" smtClean="0">
                <a:solidFill>
                  <a:srgbClr val="008000"/>
                </a:solidFill>
              </a:rPr>
              <a:t>new </a:t>
            </a:r>
            <a:r>
              <a:rPr lang="en-US" sz="2500" b="1" i="1" dirty="0" smtClean="0">
                <a:solidFill>
                  <a:srgbClr val="008000"/>
                </a:solidFill>
              </a:rPr>
              <a:t>creations </a:t>
            </a:r>
            <a:r>
              <a:rPr lang="en-US" sz="2500" b="1" i="1" dirty="0" smtClean="0"/>
              <a:t>back to the </a:t>
            </a:r>
            <a:r>
              <a:rPr lang="en-US" sz="2500" b="1" i="1" dirty="0" smtClean="0">
                <a:solidFill>
                  <a:srgbClr val="FF0000"/>
                </a:solidFill>
              </a:rPr>
              <a:t>law</a:t>
            </a:r>
            <a:r>
              <a:rPr lang="en-US" sz="2500" b="1" i="1" dirty="0" smtClean="0"/>
              <a:t> ready and willing to obey the </a:t>
            </a:r>
            <a:r>
              <a:rPr lang="en-US" sz="2500" b="1" i="1" dirty="0" smtClean="0">
                <a:solidFill>
                  <a:srgbClr val="FF0000"/>
                </a:solidFill>
              </a:rPr>
              <a:t>law</a:t>
            </a:r>
            <a:r>
              <a:rPr lang="en-US" sz="2500" b="1" i="1" dirty="0" smtClean="0"/>
              <a:t> with a pure </a:t>
            </a:r>
            <a:r>
              <a:rPr lang="en-US" sz="2500" b="1" i="1" dirty="0" smtClean="0">
                <a:solidFill>
                  <a:srgbClr val="5902CE"/>
                </a:solidFill>
              </a:rPr>
              <a:t>heart</a:t>
            </a:r>
            <a:r>
              <a:rPr lang="en-US" sz="2500" b="1" i="1" dirty="0" smtClean="0"/>
              <a:t>.</a:t>
            </a:r>
          </a:p>
          <a:p>
            <a:endParaRPr lang="en-US" sz="2500" b="1" i="1" dirty="0" smtClean="0"/>
          </a:p>
          <a:p>
            <a:r>
              <a:rPr lang="en-US" sz="2500" b="1" i="1" dirty="0" smtClean="0"/>
              <a:t>Christians no longer find the law a </a:t>
            </a:r>
            <a:r>
              <a:rPr lang="en-US" sz="2500" b="1" i="1" u="sng" dirty="0" smtClean="0"/>
              <a:t>duty</a:t>
            </a:r>
            <a:r>
              <a:rPr lang="en-US" sz="2500" b="1" i="1" dirty="0" smtClean="0"/>
              <a:t> to obey, but a </a:t>
            </a:r>
            <a:r>
              <a:rPr lang="en-US" sz="2500" b="1" i="1" u="sng" dirty="0" smtClean="0"/>
              <a:t>delight</a:t>
            </a:r>
            <a:r>
              <a:rPr lang="en-US" sz="2500" b="1" i="1" dirty="0" smtClean="0"/>
              <a:t> to obey </a:t>
            </a:r>
            <a:r>
              <a:rPr lang="en-US" sz="2500" b="1" i="1" dirty="0" smtClean="0"/>
              <a:t>our Lord</a:t>
            </a:r>
            <a:endParaRPr lang="en-SG" sz="25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04009129"/>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1"/>
          <p:cNvSpPr/>
          <p:nvPr/>
        </p:nvSpPr>
        <p:spPr>
          <a:xfrm>
            <a:off x="0" y="352722"/>
            <a:ext cx="8586787" cy="1200329"/>
          </a:xfrm>
          <a:prstGeom prst="rect">
            <a:avLst/>
          </a:prstGeom>
        </p:spPr>
        <p:txBody>
          <a:bodyPr wrap="square">
            <a:spAutoFit/>
          </a:bodyPr>
          <a:lstStyle/>
          <a:p>
            <a:pPr algn="ctr"/>
            <a:r>
              <a:rPr lang="en-US" sz="4000" b="1" i="1" dirty="0" smtClean="0"/>
              <a:t>The Law is good</a:t>
            </a:r>
            <a:endParaRPr lang="en-US" sz="4000" b="1" i="1" dirty="0" smtClean="0"/>
          </a:p>
          <a:p>
            <a:pPr algn="ctr"/>
            <a:endParaRPr lang="en-US" sz="3200" b="1" i="1" dirty="0" smtClean="0"/>
          </a:p>
        </p:txBody>
      </p:sp>
      <p:sp>
        <p:nvSpPr>
          <p:cNvPr id="3" name="Rectangle 2"/>
          <p:cNvSpPr/>
          <p:nvPr/>
        </p:nvSpPr>
        <p:spPr>
          <a:xfrm>
            <a:off x="959399" y="1582341"/>
            <a:ext cx="7410227" cy="2862323"/>
          </a:xfrm>
          <a:prstGeom prst="rect">
            <a:avLst/>
          </a:prstGeom>
        </p:spPr>
        <p:txBody>
          <a:bodyPr wrap="square">
            <a:spAutoFit/>
          </a:bodyPr>
          <a:lstStyle/>
          <a:p>
            <a:r>
              <a:rPr lang="en-US" dirty="0" smtClean="0"/>
              <a:t>If you say I </a:t>
            </a:r>
            <a:r>
              <a:rPr lang="en-US" dirty="0" smtClean="0"/>
              <a:t>don’t like God telling me what to do”—listen. If everyone kept the Ten Commandments, we wouldn’t need copyright laws, patent laws, or intellectual property rights. You wouldn’t need locks on your home or credit fraud protection. We wouldn’t have to spend any money in the defense budget. You wouldn’t need courts, contracts, or prisons. Can you imagine what life would be like if people obeyed the Ten Commandments? The law is good</a:t>
            </a:r>
            <a:r>
              <a:rPr lang="en-US" dirty="0" smtClean="0"/>
              <a:t>.</a:t>
            </a:r>
          </a:p>
          <a:p>
            <a:endParaRPr lang="en-US" dirty="0" smtClean="0"/>
          </a:p>
          <a:p>
            <a:r>
              <a:rPr lang="en-US" dirty="0" smtClean="0"/>
              <a:t>~ Kevin </a:t>
            </a:r>
            <a:r>
              <a:rPr lang="en-US" dirty="0" err="1" smtClean="0"/>
              <a:t>Deyoung</a:t>
            </a:r>
            <a:r>
              <a:rPr lang="en-US" dirty="0" smtClean="0"/>
              <a:t> (Pastor, Writer &amp; Preacher)</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04009129"/>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1000884" y="677523"/>
            <a:ext cx="7078401"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b="1" i="1" dirty="0" smtClean="0"/>
              <a:t>What is </a:t>
            </a:r>
            <a:r>
              <a:rPr lang="en-US" b="1" i="1" dirty="0" smtClean="0">
                <a:solidFill>
                  <a:srgbClr val="FF0000"/>
                </a:solidFill>
              </a:rPr>
              <a:t>Lawlessness</a:t>
            </a:r>
            <a:r>
              <a:rPr lang="en-US" b="1" i="1" dirty="0" smtClean="0"/>
              <a:t>?</a:t>
            </a:r>
            <a:endParaRPr lang="en-US" dirty="0"/>
          </a:p>
        </p:txBody>
      </p:sp>
      <p:sp>
        <p:nvSpPr>
          <p:cNvPr id="4" name="Title 1"/>
          <p:cNvSpPr txBox="1">
            <a:spLocks/>
          </p:cNvSpPr>
          <p:nvPr/>
        </p:nvSpPr>
        <p:spPr>
          <a:xfrm>
            <a:off x="712786" y="191096"/>
            <a:ext cx="7955223" cy="1447800"/>
          </a:xfrm>
          <a:prstGeom prst="rect">
            <a:avLst/>
          </a:prstGeom>
        </p:spPr>
        <p:txBody>
          <a:bodyPr vert="horz" lIns="91440" tIns="45720" rIns="91440" bIns="45720" rtlCol="0" anchor="ctr">
            <a:noAutofit/>
          </a:bodyPr>
          <a:lstStyle>
            <a:lvl1pPr algn="l" defTabSz="914400" rtl="0" eaLnBrk="1" latinLnBrk="0" hangingPunct="1">
              <a:lnSpc>
                <a:spcPts val="5600"/>
              </a:lnSpc>
              <a:spcBef>
                <a:spcPct val="0"/>
              </a:spcBef>
              <a:buNone/>
              <a:defRPr sz="4600" kern="1200">
                <a:solidFill>
                  <a:schemeClr val="bg1"/>
                </a:solidFill>
                <a:latin typeface="+mj-lt"/>
                <a:ea typeface="+mj-ea"/>
                <a:cs typeface="+mj-cs"/>
              </a:defRPr>
            </a:lvl1pPr>
          </a:lstStyle>
          <a:p>
            <a:pPr marL="0" marR="0" lvl="0" indent="0" algn="l" defTabSz="914400" rtl="0" eaLnBrk="1" fontAlgn="auto" latinLnBrk="0" hangingPunct="1">
              <a:lnSpc>
                <a:spcPts val="5600"/>
              </a:lnSpc>
              <a:spcBef>
                <a:spcPct val="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Rockwell"/>
              <a:ea typeface="+mj-ea"/>
              <a:cs typeface="+mj-cs"/>
            </a:endParaRPr>
          </a:p>
        </p:txBody>
      </p:sp>
      <p:sp>
        <p:nvSpPr>
          <p:cNvPr id="7" name="Title 1"/>
          <p:cNvSpPr txBox="1">
            <a:spLocks/>
          </p:cNvSpPr>
          <p:nvPr/>
        </p:nvSpPr>
        <p:spPr>
          <a:xfrm>
            <a:off x="268308" y="3564251"/>
            <a:ext cx="7716837" cy="942657"/>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endParaRPr lang="en-US" sz="2800" dirty="0">
              <a:latin typeface="Rockwe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973816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nodePh="1">
                                  <p:stCondLst>
                                    <p:cond delay="0"/>
                                  </p:stCondLst>
                                  <p:endCondLst>
                                    <p:cond evt="begin" delay="0">
                                      <p:tn val="12"/>
                                    </p:cond>
                                  </p:end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nodePh="1">
                                  <p:stCondLst>
                                    <p:cond delay="0"/>
                                  </p:stCondLst>
                                  <p:endCondLst>
                                    <p:cond evt="begin" delay="0">
                                      <p:tn val="19"/>
                                    </p:cond>
                                  </p:end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P spid="7"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827088" y="2393515"/>
            <a:ext cx="7078401" cy="821173"/>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dirty="0" smtClean="0"/>
              <a:t>Read Exodus 20</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504386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941388" y="1594132"/>
            <a:ext cx="7078401" cy="821173"/>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3600" dirty="0" smtClean="0"/>
              <a:t>Today’s passage features the 10 commandments and we find the evidence of God’s </a:t>
            </a:r>
            <a:r>
              <a:rPr lang="en-US" sz="3600" b="1" dirty="0" smtClean="0">
                <a:solidFill>
                  <a:srgbClr val="FF0000"/>
                </a:solidFill>
              </a:rPr>
              <a:t>loving grace </a:t>
            </a:r>
            <a:r>
              <a:rPr lang="en-US" sz="3600" dirty="0" smtClean="0"/>
              <a:t>to Israel in verse 2, reminding them of how He </a:t>
            </a:r>
            <a:r>
              <a:rPr lang="en-US" sz="3600" b="1" dirty="0" smtClean="0">
                <a:solidFill>
                  <a:srgbClr val="FF0000"/>
                </a:solidFill>
              </a:rPr>
              <a:t>saved</a:t>
            </a:r>
            <a:r>
              <a:rPr lang="en-US" sz="3600" dirty="0" smtClean="0"/>
              <a:t> them from the Egyptian </a:t>
            </a:r>
            <a:r>
              <a:rPr lang="en-US" sz="3600" b="1" dirty="0" smtClean="0">
                <a:solidFill>
                  <a:srgbClr val="FF0000"/>
                </a:solidFill>
              </a:rPr>
              <a:t>slavery</a:t>
            </a:r>
            <a:r>
              <a:rPr lang="en-US" sz="3600" dirty="0" smtClean="0"/>
              <a:t> (Exodus 20:2)</a:t>
            </a:r>
            <a:endParaRPr lang="en-US" sz="36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963282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941388" y="465419"/>
            <a:ext cx="7545387" cy="821173"/>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3600" dirty="0" smtClean="0"/>
              <a:t>God gave the 10 commandments to Israel only </a:t>
            </a:r>
            <a:r>
              <a:rPr lang="en-US" sz="3600" u="sng" dirty="0" smtClean="0"/>
              <a:t>after</a:t>
            </a:r>
            <a:r>
              <a:rPr lang="en-US" sz="3600" dirty="0" smtClean="0"/>
              <a:t> saving them.</a:t>
            </a:r>
          </a:p>
          <a:p>
            <a:endParaRPr lang="en-US" sz="3600" dirty="0"/>
          </a:p>
          <a:p>
            <a:pPr marL="571500" indent="-571500" algn="l">
              <a:buFont typeface="Arial" panose="020B0604020202020204" pitchFamily="34" charset="0"/>
              <a:buChar char="•"/>
            </a:pPr>
            <a:r>
              <a:rPr lang="en-US" sz="3000" dirty="0" smtClean="0"/>
              <a:t>God’s rescue from Egypt is </a:t>
            </a:r>
            <a:r>
              <a:rPr lang="en-US" sz="3000" u="sng" dirty="0" smtClean="0"/>
              <a:t>not dependent</a:t>
            </a:r>
            <a:r>
              <a:rPr lang="en-US" sz="3000" dirty="0" smtClean="0"/>
              <a:t> on Israel’s obedience</a:t>
            </a:r>
          </a:p>
          <a:p>
            <a:pPr algn="l"/>
            <a:endParaRPr lang="en-US" sz="3000" dirty="0" smtClean="0"/>
          </a:p>
          <a:p>
            <a:pPr marL="571500" indent="-571500" algn="l">
              <a:buFont typeface="Arial" panose="020B0604020202020204" pitchFamily="34" charset="0"/>
              <a:buChar char="•"/>
            </a:pPr>
            <a:r>
              <a:rPr lang="en-US" sz="3000" dirty="0" smtClean="0"/>
              <a:t>God’s rescue from Egypt is the </a:t>
            </a:r>
            <a:r>
              <a:rPr lang="en-US" sz="3000" u="sng" dirty="0" smtClean="0"/>
              <a:t>reason</a:t>
            </a:r>
            <a:r>
              <a:rPr lang="en-US" sz="3000" dirty="0" smtClean="0"/>
              <a:t> for Israel’s obedience</a:t>
            </a:r>
          </a:p>
          <a:p>
            <a:pPr marL="571500" indent="-571500" algn="l">
              <a:buFont typeface="Arial" panose="020B0604020202020204" pitchFamily="34" charset="0"/>
              <a:buChar char="•"/>
            </a:pPr>
            <a:endParaRPr lang="en-US" sz="36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9302386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427038" y="205048"/>
            <a:ext cx="8088312"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3600" b="1" i="1" dirty="0" smtClean="0"/>
              <a:t>What does that mean for Israel?</a:t>
            </a:r>
          </a:p>
          <a:p>
            <a:endParaRPr lang="en-US" sz="3600" b="1" i="1" dirty="0"/>
          </a:p>
          <a:p>
            <a:r>
              <a:rPr lang="en-US" sz="2800" b="1" i="1" dirty="0" smtClean="0"/>
              <a:t>God did not save Israel so that they would remain as they were </a:t>
            </a:r>
          </a:p>
          <a:p>
            <a:r>
              <a:rPr lang="en-US" sz="2800" b="1" i="1" dirty="0" smtClean="0"/>
              <a:t>– </a:t>
            </a:r>
            <a:r>
              <a:rPr lang="en-US" sz="2800" b="1" i="1" dirty="0" smtClean="0">
                <a:solidFill>
                  <a:srgbClr val="FF0000"/>
                </a:solidFill>
              </a:rPr>
              <a:t>lawless</a:t>
            </a:r>
            <a:r>
              <a:rPr lang="en-US" sz="2800" b="1" i="1" dirty="0" smtClean="0"/>
              <a:t> and </a:t>
            </a:r>
            <a:r>
              <a:rPr lang="en-US" sz="2800" b="1" i="1" dirty="0" smtClean="0">
                <a:solidFill>
                  <a:srgbClr val="FF0000"/>
                </a:solidFill>
              </a:rPr>
              <a:t>immoral</a:t>
            </a:r>
          </a:p>
          <a:p>
            <a:endParaRPr lang="en-US" sz="2800" b="1" i="1" dirty="0">
              <a:solidFill>
                <a:srgbClr val="FF0000"/>
              </a:solidFill>
            </a:endParaRPr>
          </a:p>
          <a:p>
            <a:r>
              <a:rPr lang="en-US" sz="3600" b="1" i="1" dirty="0" smtClean="0">
                <a:solidFill>
                  <a:srgbClr val="FF0000"/>
                </a:solidFill>
              </a:rPr>
              <a:t> </a:t>
            </a:r>
            <a:r>
              <a:rPr lang="en-US" b="1" i="1" dirty="0" smtClean="0"/>
              <a:t/>
            </a:r>
            <a:br>
              <a:rPr lang="en-US" b="1" i="1" dirty="0" smtClean="0"/>
            </a:br>
            <a:endParaRPr lang="en-US" dirty="0"/>
          </a:p>
        </p:txBody>
      </p:sp>
      <p:graphicFrame>
        <p:nvGraphicFramePr>
          <p:cNvPr id="4" name="Diagram 3"/>
          <p:cNvGraphicFramePr/>
          <p:nvPr>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339205739"/>
              </p:ext>
            </p:extLst>
          </p:nvPr>
        </p:nvGraphicFramePr>
        <p:xfrm>
          <a:off x="651669" y="2657475"/>
          <a:ext cx="7392193" cy="4043363"/>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255563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712788" y="221815"/>
            <a:ext cx="7078401" cy="821173"/>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dirty="0" smtClean="0"/>
              <a:t>Covenant or Contract?</a:t>
            </a:r>
            <a:endParaRPr lang="en-US" dirty="0"/>
          </a:p>
        </p:txBody>
      </p:sp>
      <p:sp>
        <p:nvSpPr>
          <p:cNvPr id="2" name="Rectangle 1"/>
          <p:cNvSpPr/>
          <p:nvPr/>
        </p:nvSpPr>
        <p:spPr>
          <a:xfrm>
            <a:off x="584199" y="1481168"/>
            <a:ext cx="8059737" cy="4524315"/>
          </a:xfrm>
          <a:prstGeom prst="rect">
            <a:avLst/>
          </a:prstGeom>
        </p:spPr>
        <p:txBody>
          <a:bodyPr wrap="square">
            <a:spAutoFit/>
          </a:bodyPr>
          <a:lstStyle/>
          <a:p>
            <a:r>
              <a:rPr lang="en-SG" sz="2400" dirty="0">
                <a:solidFill>
                  <a:srgbClr val="000000"/>
                </a:solidFill>
                <a:latin typeface="Helvetica Neue"/>
              </a:rPr>
              <a:t>There Israel encamped before the mountain, </a:t>
            </a:r>
            <a:r>
              <a:rPr lang="en-SG" sz="2400" b="1" baseline="30000" dirty="0">
                <a:solidFill>
                  <a:srgbClr val="000000"/>
                </a:solidFill>
                <a:latin typeface="Arial" panose="020B0604020202020204" pitchFamily="34" charset="0"/>
              </a:rPr>
              <a:t>3 </a:t>
            </a:r>
            <a:r>
              <a:rPr lang="en-SG" sz="2400" dirty="0">
                <a:solidFill>
                  <a:srgbClr val="000000"/>
                </a:solidFill>
                <a:latin typeface="Helvetica Neue"/>
              </a:rPr>
              <a:t>while Moses went up to God. The </a:t>
            </a:r>
            <a:r>
              <a:rPr lang="en-SG" sz="2400" cap="small" dirty="0">
                <a:solidFill>
                  <a:srgbClr val="000000"/>
                </a:solidFill>
                <a:latin typeface="Helvetica Neue"/>
              </a:rPr>
              <a:t>Lord</a:t>
            </a:r>
            <a:r>
              <a:rPr lang="en-SG" sz="2400" dirty="0">
                <a:solidFill>
                  <a:srgbClr val="000000"/>
                </a:solidFill>
                <a:latin typeface="Helvetica Neue"/>
              </a:rPr>
              <a:t> called to him out of the mountain, saying, “Thus you shall say to the house of Jacob, and tell the people of Israel: </a:t>
            </a:r>
            <a:r>
              <a:rPr lang="en-SG" sz="2400" b="1" baseline="30000" dirty="0">
                <a:solidFill>
                  <a:srgbClr val="000000"/>
                </a:solidFill>
                <a:latin typeface="Arial" panose="020B0604020202020204" pitchFamily="34" charset="0"/>
              </a:rPr>
              <a:t>4 </a:t>
            </a:r>
            <a:r>
              <a:rPr lang="en-SG" sz="2400" dirty="0">
                <a:solidFill>
                  <a:srgbClr val="000000"/>
                </a:solidFill>
                <a:latin typeface="Helvetica Neue"/>
              </a:rPr>
              <a:t>‘You yourselves </a:t>
            </a:r>
            <a:r>
              <a:rPr lang="en-SG" sz="2400" b="1" dirty="0">
                <a:solidFill>
                  <a:srgbClr val="FF0000"/>
                </a:solidFill>
                <a:latin typeface="Helvetica Neue"/>
              </a:rPr>
              <a:t>have seen </a:t>
            </a:r>
            <a:r>
              <a:rPr lang="en-SG" sz="2400" dirty="0">
                <a:solidFill>
                  <a:srgbClr val="000000"/>
                </a:solidFill>
                <a:latin typeface="Helvetica Neue"/>
              </a:rPr>
              <a:t>what I did to the Egyptians, and how I bore you on </a:t>
            </a:r>
            <a:r>
              <a:rPr lang="en-SG" sz="2400" b="1" dirty="0">
                <a:solidFill>
                  <a:srgbClr val="FF0000"/>
                </a:solidFill>
                <a:latin typeface="Helvetica Neue"/>
              </a:rPr>
              <a:t>eagles' wings </a:t>
            </a:r>
            <a:r>
              <a:rPr lang="en-SG" sz="2400" dirty="0">
                <a:solidFill>
                  <a:srgbClr val="000000"/>
                </a:solidFill>
                <a:latin typeface="Helvetica Neue"/>
              </a:rPr>
              <a:t>and brought you to myself. </a:t>
            </a:r>
            <a:r>
              <a:rPr lang="en-SG" sz="2400" b="1" baseline="30000" dirty="0">
                <a:solidFill>
                  <a:srgbClr val="000000"/>
                </a:solidFill>
                <a:latin typeface="Arial" panose="020B0604020202020204" pitchFamily="34" charset="0"/>
              </a:rPr>
              <a:t>5 </a:t>
            </a:r>
            <a:r>
              <a:rPr lang="en-SG" sz="2400" dirty="0">
                <a:solidFill>
                  <a:srgbClr val="000000"/>
                </a:solidFill>
                <a:latin typeface="Helvetica Neue"/>
              </a:rPr>
              <a:t>Now therefore, if you will indeed </a:t>
            </a:r>
            <a:r>
              <a:rPr lang="en-SG" sz="2400" b="1" dirty="0">
                <a:solidFill>
                  <a:srgbClr val="FF0000"/>
                </a:solidFill>
                <a:latin typeface="Helvetica Neue"/>
              </a:rPr>
              <a:t>obey my voice </a:t>
            </a:r>
            <a:r>
              <a:rPr lang="en-SG" sz="2400" dirty="0">
                <a:solidFill>
                  <a:srgbClr val="000000"/>
                </a:solidFill>
                <a:latin typeface="Helvetica Neue"/>
              </a:rPr>
              <a:t>and keep my </a:t>
            </a:r>
            <a:r>
              <a:rPr lang="en-SG" sz="2400" b="1" dirty="0">
                <a:solidFill>
                  <a:srgbClr val="071EFD"/>
                </a:solidFill>
                <a:latin typeface="Helvetica Neue"/>
              </a:rPr>
              <a:t>covenant</a:t>
            </a:r>
            <a:r>
              <a:rPr lang="en-SG" sz="2400" dirty="0">
                <a:solidFill>
                  <a:srgbClr val="000000"/>
                </a:solidFill>
                <a:latin typeface="Helvetica Neue"/>
              </a:rPr>
              <a:t>, you shall be my </a:t>
            </a:r>
            <a:r>
              <a:rPr lang="en-SG" sz="2400" b="1" dirty="0">
                <a:solidFill>
                  <a:srgbClr val="FF0000"/>
                </a:solidFill>
                <a:latin typeface="Helvetica Neue"/>
              </a:rPr>
              <a:t>treasured possession</a:t>
            </a:r>
            <a:r>
              <a:rPr lang="en-SG" sz="2400" dirty="0">
                <a:solidFill>
                  <a:srgbClr val="000000"/>
                </a:solidFill>
                <a:latin typeface="Helvetica Neue"/>
              </a:rPr>
              <a:t> among </a:t>
            </a:r>
            <a:r>
              <a:rPr lang="en-SG" sz="2400" b="1" dirty="0">
                <a:solidFill>
                  <a:srgbClr val="FF0000"/>
                </a:solidFill>
                <a:latin typeface="Helvetica Neue"/>
              </a:rPr>
              <a:t>all peoples</a:t>
            </a:r>
            <a:r>
              <a:rPr lang="en-SG" sz="2400" dirty="0">
                <a:solidFill>
                  <a:srgbClr val="000000"/>
                </a:solidFill>
                <a:latin typeface="Helvetica Neue"/>
              </a:rPr>
              <a:t>, for all the earth is mine; </a:t>
            </a:r>
            <a:r>
              <a:rPr lang="en-SG" sz="2400" b="1" baseline="30000" dirty="0">
                <a:solidFill>
                  <a:srgbClr val="000000"/>
                </a:solidFill>
                <a:latin typeface="Arial" panose="020B0604020202020204" pitchFamily="34" charset="0"/>
              </a:rPr>
              <a:t>6 </a:t>
            </a:r>
            <a:r>
              <a:rPr lang="en-SG" sz="2400" dirty="0">
                <a:solidFill>
                  <a:srgbClr val="000000"/>
                </a:solidFill>
                <a:latin typeface="Helvetica Neue"/>
              </a:rPr>
              <a:t>and you shall be to me a </a:t>
            </a:r>
            <a:r>
              <a:rPr lang="en-SG" sz="2400" b="1" dirty="0">
                <a:solidFill>
                  <a:srgbClr val="FF0000"/>
                </a:solidFill>
                <a:latin typeface="Helvetica Neue"/>
              </a:rPr>
              <a:t>kingdom of priests </a:t>
            </a:r>
            <a:r>
              <a:rPr lang="en-SG" sz="2400" dirty="0">
                <a:solidFill>
                  <a:srgbClr val="000000"/>
                </a:solidFill>
                <a:latin typeface="Helvetica Neue"/>
              </a:rPr>
              <a:t>and a </a:t>
            </a:r>
            <a:r>
              <a:rPr lang="en-SG" sz="2400" b="1" dirty="0">
                <a:solidFill>
                  <a:srgbClr val="FF0000"/>
                </a:solidFill>
                <a:latin typeface="Helvetica Neue"/>
              </a:rPr>
              <a:t>holy nation</a:t>
            </a:r>
            <a:r>
              <a:rPr lang="en-SG" sz="2400" dirty="0">
                <a:solidFill>
                  <a:srgbClr val="000000"/>
                </a:solidFill>
                <a:latin typeface="Helvetica Neue"/>
              </a:rPr>
              <a:t>.’ These are the words that you shall speak to the people of Israel</a:t>
            </a:r>
            <a:r>
              <a:rPr lang="en-SG" sz="2400" dirty="0" smtClean="0">
                <a:solidFill>
                  <a:srgbClr val="000000"/>
                </a:solidFill>
                <a:latin typeface="Helvetica Neue"/>
              </a:rPr>
              <a:t>.” (Exodus 20:5)</a:t>
            </a:r>
            <a:endParaRPr lang="en-SG"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125731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1"/>
          <p:cNvSpPr txBox="1">
            <a:spLocks/>
          </p:cNvSpPr>
          <p:nvPr/>
        </p:nvSpPr>
        <p:spPr>
          <a:xfrm>
            <a:off x="328612" y="237546"/>
            <a:ext cx="8172450" cy="1447800"/>
          </a:xfrm>
          <a:prstGeom prst="rect">
            <a:avLst/>
          </a:prstGeom>
        </p:spPr>
        <p:txBody>
          <a:bodyPr/>
          <a:lstStyle>
            <a:lvl1pPr algn="ctr" defTabSz="914400" rtl="0" eaLnBrk="1" latinLnBrk="0" hangingPunct="1">
              <a:spcBef>
                <a:spcPct val="0"/>
              </a:spcBef>
              <a:buNone/>
              <a:defRPr sz="4600" kern="1200">
                <a:solidFill>
                  <a:schemeClr val="tx1"/>
                </a:solidFill>
                <a:latin typeface="+mj-lt"/>
                <a:ea typeface="+mj-ea"/>
                <a:cs typeface="+mj-cs"/>
              </a:defRPr>
            </a:lvl1pPr>
          </a:lstStyle>
          <a:p>
            <a:r>
              <a:rPr lang="en-US" sz="4000" b="1" i="1" dirty="0" smtClean="0"/>
              <a:t>Why obey the 10 commandments?</a:t>
            </a:r>
          </a:p>
          <a:p>
            <a:endParaRPr lang="en-US" b="1" i="1" dirty="0" smtClean="0"/>
          </a:p>
          <a:p>
            <a:r>
              <a:rPr lang="en-US" b="1" i="1" dirty="0" smtClean="0"/>
              <a:t>God’s </a:t>
            </a:r>
            <a:r>
              <a:rPr lang="en-US" b="1" i="1" u="sng" dirty="0" smtClean="0"/>
              <a:t>LAW</a:t>
            </a:r>
            <a:r>
              <a:rPr lang="en-US" b="1" i="1" dirty="0" smtClean="0"/>
              <a:t> </a:t>
            </a:r>
          </a:p>
          <a:p>
            <a:r>
              <a:rPr lang="en-US" b="1" i="1" dirty="0" smtClean="0"/>
              <a:t>show </a:t>
            </a:r>
            <a:r>
              <a:rPr lang="en-US" b="1" i="1" dirty="0" smtClean="0">
                <a:solidFill>
                  <a:srgbClr val="FF0000"/>
                </a:solidFill>
              </a:rPr>
              <a:t>Israel</a:t>
            </a:r>
            <a:r>
              <a:rPr lang="en-US" b="1" i="1" dirty="0" smtClean="0"/>
              <a:t> the kind of </a:t>
            </a:r>
            <a:r>
              <a:rPr lang="en-US" b="1" i="1" u="sng" dirty="0" smtClean="0"/>
              <a:t>LIFE</a:t>
            </a:r>
            <a:r>
              <a:rPr lang="en-US" b="1" i="1" dirty="0" smtClean="0"/>
              <a:t> </a:t>
            </a:r>
            <a:r>
              <a:rPr lang="en-US" b="1" i="1" dirty="0" smtClean="0">
                <a:solidFill>
                  <a:srgbClr val="FF0000"/>
                </a:solidFill>
              </a:rPr>
              <a:t>saved people </a:t>
            </a:r>
            <a:r>
              <a:rPr lang="en-US" b="1" i="1" dirty="0" smtClean="0"/>
              <a:t>should </a:t>
            </a:r>
            <a:r>
              <a:rPr lang="en-US" b="1" i="1" u="sng" dirty="0" smtClean="0"/>
              <a:t>LIVE</a:t>
            </a:r>
          </a:p>
          <a:p>
            <a:endParaRPr lang="en-US" b="1" i="1" u="sng" dirty="0" smtClean="0"/>
          </a:p>
          <a:p>
            <a:r>
              <a:rPr lang="en-US" b="1" i="1" dirty="0" smtClean="0"/>
              <a:t/>
            </a:r>
            <a:br>
              <a:rPr lang="en-US" b="1" i="1" dirty="0" smtClean="0"/>
            </a:br>
            <a:endParaRPr lang="en-US" dirty="0"/>
          </a:p>
        </p:txBody>
      </p:sp>
      <p:cxnSp>
        <p:nvCxnSpPr>
          <p:cNvPr id="8" name="Straight Arrow Connector 7"/>
          <p:cNvCxnSpPr/>
          <p:nvPr/>
        </p:nvCxnSpPr>
        <p:spPr>
          <a:xfrm rot="5400000">
            <a:off x="3134078" y="4604709"/>
            <a:ext cx="886230" cy="7218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rot="16200000" flipH="1">
            <a:off x="4947802" y="4527043"/>
            <a:ext cx="886230" cy="8771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512716" y="5408741"/>
            <a:ext cx="1407120" cy="646331"/>
          </a:xfrm>
          <a:prstGeom prst="rect">
            <a:avLst/>
          </a:prstGeom>
          <a:noFill/>
        </p:spPr>
        <p:txBody>
          <a:bodyPr wrap="square" rtlCol="0">
            <a:spAutoFit/>
          </a:bodyPr>
          <a:lstStyle/>
          <a:p>
            <a:r>
              <a:rPr lang="en-US" sz="3600" b="1" dirty="0" smtClean="0"/>
              <a:t>God</a:t>
            </a:r>
            <a:endParaRPr lang="en-US" sz="3600" b="1" dirty="0"/>
          </a:p>
        </p:txBody>
      </p:sp>
      <p:sp>
        <p:nvSpPr>
          <p:cNvPr id="12" name="TextBox 11"/>
          <p:cNvSpPr txBox="1"/>
          <p:nvPr/>
        </p:nvSpPr>
        <p:spPr>
          <a:xfrm>
            <a:off x="5253859" y="5408741"/>
            <a:ext cx="2814241" cy="646331"/>
          </a:xfrm>
          <a:prstGeom prst="rect">
            <a:avLst/>
          </a:prstGeom>
          <a:noFill/>
        </p:spPr>
        <p:txBody>
          <a:bodyPr wrap="square" rtlCol="0">
            <a:spAutoFit/>
          </a:bodyPr>
          <a:lstStyle/>
          <a:p>
            <a:r>
              <a:rPr lang="en-US" sz="3600" b="1" dirty="0" err="1" smtClean="0"/>
              <a:t>Neighbours</a:t>
            </a:r>
            <a:endParaRPr lang="en-US" sz="3600" b="1"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523527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Perception">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Inkwell.thmx</Template>
  <TotalTime>1764</TotalTime>
  <Words>1299</Words>
  <Application>Microsoft Office PowerPoint</Application>
  <PresentationFormat>On-screen Show (4:3)</PresentationFormat>
  <Paragraphs>117</Paragraphs>
  <Slides>24</Slides>
  <Notes>0</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Inkwell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SHOULD WE RESPOND TO;</dc:title>
  <dc:creator>Diana Cheong Huilin</dc:creator>
  <cp:lastModifiedBy>Alvin Ng</cp:lastModifiedBy>
  <cp:revision>130</cp:revision>
  <cp:lastPrinted>2019-08-26T09:31:32Z</cp:lastPrinted>
  <dcterms:created xsi:type="dcterms:W3CDTF">2019-08-26T14:01:05Z</dcterms:created>
  <dcterms:modified xsi:type="dcterms:W3CDTF">2019-08-26T14:54:01Z</dcterms:modified>
</cp:coreProperties>
</file>