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4" r:id="rId2"/>
    <p:sldId id="293" r:id="rId3"/>
    <p:sldId id="295" r:id="rId4"/>
    <p:sldId id="294" r:id="rId5"/>
    <p:sldId id="288" r:id="rId6"/>
    <p:sldId id="299" r:id="rId7"/>
    <p:sldId id="300" r:id="rId8"/>
    <p:sldId id="298" r:id="rId9"/>
    <p:sldId id="301" r:id="rId10"/>
    <p:sldId id="296" r:id="rId11"/>
    <p:sldId id="285" r:id="rId12"/>
    <p:sldId id="286" r:id="rId13"/>
    <p:sldId id="291" r:id="rId14"/>
    <p:sldId id="289" r:id="rId15"/>
    <p:sldId id="287" r:id="rId16"/>
    <p:sldId id="292" r:id="rId17"/>
    <p:sldId id="297" r:id="rId18"/>
    <p:sldId id="302" r:id="rId19"/>
    <p:sldId id="275" r:id="rId20"/>
    <p:sldId id="30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E40"/>
    <a:srgbClr val="00B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382" autoAdjust="0"/>
  </p:normalViewPr>
  <p:slideViewPr>
    <p:cSldViewPr snapToGrid="0">
      <p:cViewPr varScale="1">
        <p:scale>
          <a:sx n="81" d="100"/>
          <a:sy n="81" d="100"/>
        </p:scale>
        <p:origin x="725"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t Tan" userId="f835430f-2738-4315-a88a-3b2ec4046477" providerId="ADAL" clId="{7323141E-DB99-4BBA-87F5-D3C37D29D7BB}"/>
    <pc:docChg chg="undo custSel addSld delSld modSld sldOrd">
      <pc:chgData name="Laurent Tan" userId="f835430f-2738-4315-a88a-3b2ec4046477" providerId="ADAL" clId="{7323141E-DB99-4BBA-87F5-D3C37D29D7BB}" dt="2021-02-23T00:06:46.980" v="2375" actId="20577"/>
      <pc:docMkLst>
        <pc:docMk/>
      </pc:docMkLst>
      <pc:sldChg chg="del">
        <pc:chgData name="Laurent Tan" userId="f835430f-2738-4315-a88a-3b2ec4046477" providerId="ADAL" clId="{7323141E-DB99-4BBA-87F5-D3C37D29D7BB}" dt="2021-02-22T23:24:49.713" v="1636" actId="47"/>
        <pc:sldMkLst>
          <pc:docMk/>
          <pc:sldMk cId="3807919973" sldId="256"/>
        </pc:sldMkLst>
      </pc:sldChg>
      <pc:sldChg chg="del">
        <pc:chgData name="Laurent Tan" userId="f835430f-2738-4315-a88a-3b2ec4046477" providerId="ADAL" clId="{7323141E-DB99-4BBA-87F5-D3C37D29D7BB}" dt="2021-02-22T23:24:51.768" v="1637" actId="47"/>
        <pc:sldMkLst>
          <pc:docMk/>
          <pc:sldMk cId="1303225112" sldId="257"/>
        </pc:sldMkLst>
      </pc:sldChg>
      <pc:sldChg chg="del">
        <pc:chgData name="Laurent Tan" userId="f835430f-2738-4315-a88a-3b2ec4046477" providerId="ADAL" clId="{7323141E-DB99-4BBA-87F5-D3C37D29D7BB}" dt="2021-02-22T23:24:52.796" v="1638" actId="47"/>
        <pc:sldMkLst>
          <pc:docMk/>
          <pc:sldMk cId="1846878997" sldId="258"/>
        </pc:sldMkLst>
      </pc:sldChg>
      <pc:sldChg chg="del">
        <pc:chgData name="Laurent Tan" userId="f835430f-2738-4315-a88a-3b2ec4046477" providerId="ADAL" clId="{7323141E-DB99-4BBA-87F5-D3C37D29D7BB}" dt="2021-02-22T23:24:55.799" v="1640" actId="47"/>
        <pc:sldMkLst>
          <pc:docMk/>
          <pc:sldMk cId="3377733797" sldId="259"/>
        </pc:sldMkLst>
      </pc:sldChg>
      <pc:sldChg chg="del">
        <pc:chgData name="Laurent Tan" userId="f835430f-2738-4315-a88a-3b2ec4046477" providerId="ADAL" clId="{7323141E-DB99-4BBA-87F5-D3C37D29D7BB}" dt="2021-02-22T23:24:54.870" v="1639" actId="47"/>
        <pc:sldMkLst>
          <pc:docMk/>
          <pc:sldMk cId="2560285239" sldId="260"/>
        </pc:sldMkLst>
      </pc:sldChg>
      <pc:sldChg chg="add del">
        <pc:chgData name="Laurent Tan" userId="f835430f-2738-4315-a88a-3b2ec4046477" providerId="ADAL" clId="{7323141E-DB99-4BBA-87F5-D3C37D29D7BB}" dt="2021-02-22T23:25:52.266" v="1682" actId="47"/>
        <pc:sldMkLst>
          <pc:docMk/>
          <pc:sldMk cId="615805332" sldId="261"/>
        </pc:sldMkLst>
      </pc:sldChg>
      <pc:sldChg chg="add del">
        <pc:chgData name="Laurent Tan" userId="f835430f-2738-4315-a88a-3b2ec4046477" providerId="ADAL" clId="{7323141E-DB99-4BBA-87F5-D3C37D29D7BB}" dt="2021-02-22T23:25:53.713" v="1685" actId="47"/>
        <pc:sldMkLst>
          <pc:docMk/>
          <pc:sldMk cId="4181051655" sldId="262"/>
        </pc:sldMkLst>
      </pc:sldChg>
      <pc:sldChg chg="add del">
        <pc:chgData name="Laurent Tan" userId="f835430f-2738-4315-a88a-3b2ec4046477" providerId="ADAL" clId="{7323141E-DB99-4BBA-87F5-D3C37D29D7BB}" dt="2021-02-22T23:25:54.098" v="1686" actId="47"/>
        <pc:sldMkLst>
          <pc:docMk/>
          <pc:sldMk cId="684547567" sldId="263"/>
        </pc:sldMkLst>
      </pc:sldChg>
      <pc:sldChg chg="add del">
        <pc:chgData name="Laurent Tan" userId="f835430f-2738-4315-a88a-3b2ec4046477" providerId="ADAL" clId="{7323141E-DB99-4BBA-87F5-D3C37D29D7BB}" dt="2021-02-22T23:25:54.483" v="1687" actId="47"/>
        <pc:sldMkLst>
          <pc:docMk/>
          <pc:sldMk cId="373305208" sldId="264"/>
        </pc:sldMkLst>
      </pc:sldChg>
      <pc:sldChg chg="add del">
        <pc:chgData name="Laurent Tan" userId="f835430f-2738-4315-a88a-3b2ec4046477" providerId="ADAL" clId="{7323141E-DB99-4BBA-87F5-D3C37D29D7BB}" dt="2021-02-22T23:25:54.840" v="1688" actId="47"/>
        <pc:sldMkLst>
          <pc:docMk/>
          <pc:sldMk cId="379481679" sldId="265"/>
        </pc:sldMkLst>
      </pc:sldChg>
      <pc:sldChg chg="add del">
        <pc:chgData name="Laurent Tan" userId="f835430f-2738-4315-a88a-3b2ec4046477" providerId="ADAL" clId="{7323141E-DB99-4BBA-87F5-D3C37D29D7BB}" dt="2021-02-22T23:25:55.123" v="1689" actId="47"/>
        <pc:sldMkLst>
          <pc:docMk/>
          <pc:sldMk cId="2188042307" sldId="266"/>
        </pc:sldMkLst>
      </pc:sldChg>
      <pc:sldChg chg="add del">
        <pc:chgData name="Laurent Tan" userId="f835430f-2738-4315-a88a-3b2ec4046477" providerId="ADAL" clId="{7323141E-DB99-4BBA-87F5-D3C37D29D7BB}" dt="2021-02-22T23:25:55.474" v="1690" actId="47"/>
        <pc:sldMkLst>
          <pc:docMk/>
          <pc:sldMk cId="4210166954" sldId="268"/>
        </pc:sldMkLst>
      </pc:sldChg>
      <pc:sldChg chg="add del">
        <pc:chgData name="Laurent Tan" userId="f835430f-2738-4315-a88a-3b2ec4046477" providerId="ADAL" clId="{7323141E-DB99-4BBA-87F5-D3C37D29D7BB}" dt="2021-02-22T23:25:56.677" v="1693" actId="47"/>
        <pc:sldMkLst>
          <pc:docMk/>
          <pc:sldMk cId="234207036" sldId="269"/>
        </pc:sldMkLst>
      </pc:sldChg>
      <pc:sldChg chg="add del">
        <pc:chgData name="Laurent Tan" userId="f835430f-2738-4315-a88a-3b2ec4046477" providerId="ADAL" clId="{7323141E-DB99-4BBA-87F5-D3C37D29D7BB}" dt="2021-02-22T23:25:56.289" v="1692" actId="47"/>
        <pc:sldMkLst>
          <pc:docMk/>
          <pc:sldMk cId="3151342324" sldId="270"/>
        </pc:sldMkLst>
      </pc:sldChg>
      <pc:sldChg chg="add del">
        <pc:chgData name="Laurent Tan" userId="f835430f-2738-4315-a88a-3b2ec4046477" providerId="ADAL" clId="{7323141E-DB99-4BBA-87F5-D3C37D29D7BB}" dt="2021-02-22T23:25:55.897" v="1691" actId="47"/>
        <pc:sldMkLst>
          <pc:docMk/>
          <pc:sldMk cId="1182837132" sldId="271"/>
        </pc:sldMkLst>
      </pc:sldChg>
      <pc:sldChg chg="add del">
        <pc:chgData name="Laurent Tan" userId="f835430f-2738-4315-a88a-3b2ec4046477" providerId="ADAL" clId="{7323141E-DB99-4BBA-87F5-D3C37D29D7BB}" dt="2021-02-22T23:25:48.105" v="1679" actId="47"/>
        <pc:sldMkLst>
          <pc:docMk/>
          <pc:sldMk cId="352147944" sldId="272"/>
        </pc:sldMkLst>
      </pc:sldChg>
      <pc:sldChg chg="add del">
        <pc:chgData name="Laurent Tan" userId="f835430f-2738-4315-a88a-3b2ec4046477" providerId="ADAL" clId="{7323141E-DB99-4BBA-87F5-D3C37D29D7BB}" dt="2021-02-22T23:25:49.909" v="1680" actId="47"/>
        <pc:sldMkLst>
          <pc:docMk/>
          <pc:sldMk cId="1105851783" sldId="273"/>
        </pc:sldMkLst>
      </pc:sldChg>
      <pc:sldChg chg="del">
        <pc:chgData name="Laurent Tan" userId="f835430f-2738-4315-a88a-3b2ec4046477" providerId="ADAL" clId="{7323141E-DB99-4BBA-87F5-D3C37D29D7BB}" dt="2021-02-22T23:24:45.722" v="1634" actId="47"/>
        <pc:sldMkLst>
          <pc:docMk/>
          <pc:sldMk cId="3993488582" sldId="274"/>
        </pc:sldMkLst>
      </pc:sldChg>
      <pc:sldChg chg="modSp add del mod setBg">
        <pc:chgData name="Laurent Tan" userId="f835430f-2738-4315-a88a-3b2ec4046477" providerId="ADAL" clId="{7323141E-DB99-4BBA-87F5-D3C37D29D7BB}" dt="2021-02-22T23:31:15.466" v="1903" actId="20577"/>
        <pc:sldMkLst>
          <pc:docMk/>
          <pc:sldMk cId="822638759" sldId="275"/>
        </pc:sldMkLst>
        <pc:spChg chg="mod">
          <ac:chgData name="Laurent Tan" userId="f835430f-2738-4315-a88a-3b2ec4046477" providerId="ADAL" clId="{7323141E-DB99-4BBA-87F5-D3C37D29D7BB}" dt="2021-02-22T23:31:15.466" v="1903" actId="20577"/>
          <ac:spMkLst>
            <pc:docMk/>
            <pc:sldMk cId="822638759" sldId="275"/>
            <ac:spMk id="2" creationId="{38B3B01E-781E-495C-9D00-35FE942956F9}"/>
          </ac:spMkLst>
        </pc:spChg>
        <pc:spChg chg="mod">
          <ac:chgData name="Laurent Tan" userId="f835430f-2738-4315-a88a-3b2ec4046477" providerId="ADAL" clId="{7323141E-DB99-4BBA-87F5-D3C37D29D7BB}" dt="2021-02-22T23:26:27.374" v="1697" actId="20577"/>
          <ac:spMkLst>
            <pc:docMk/>
            <pc:sldMk cId="822638759" sldId="275"/>
            <ac:spMk id="3" creationId="{145A8CB8-DD66-47F9-937E-CB1F916B9B62}"/>
          </ac:spMkLst>
        </pc:spChg>
      </pc:sldChg>
      <pc:sldChg chg="del">
        <pc:chgData name="Laurent Tan" userId="f835430f-2738-4315-a88a-3b2ec4046477" providerId="ADAL" clId="{7323141E-DB99-4BBA-87F5-D3C37D29D7BB}" dt="2021-02-22T23:24:43.703" v="1633" actId="47"/>
        <pc:sldMkLst>
          <pc:docMk/>
          <pc:sldMk cId="3745853094" sldId="276"/>
        </pc:sldMkLst>
      </pc:sldChg>
      <pc:sldChg chg="add del">
        <pc:chgData name="Laurent Tan" userId="f835430f-2738-4315-a88a-3b2ec4046477" providerId="ADAL" clId="{7323141E-DB99-4BBA-87F5-D3C37D29D7BB}" dt="2021-02-22T23:25:43.309" v="1676" actId="47"/>
        <pc:sldMkLst>
          <pc:docMk/>
          <pc:sldMk cId="1818997724" sldId="277"/>
        </pc:sldMkLst>
      </pc:sldChg>
      <pc:sldChg chg="del">
        <pc:chgData name="Laurent Tan" userId="f835430f-2738-4315-a88a-3b2ec4046477" providerId="ADAL" clId="{7323141E-DB99-4BBA-87F5-D3C37D29D7BB}" dt="2021-02-22T23:25:02.565" v="1641" actId="47"/>
        <pc:sldMkLst>
          <pc:docMk/>
          <pc:sldMk cId="593154272" sldId="278"/>
        </pc:sldMkLst>
      </pc:sldChg>
      <pc:sldChg chg="del">
        <pc:chgData name="Laurent Tan" userId="f835430f-2738-4315-a88a-3b2ec4046477" providerId="ADAL" clId="{7323141E-DB99-4BBA-87F5-D3C37D29D7BB}" dt="2021-02-22T23:24:46.064" v="1635" actId="47"/>
        <pc:sldMkLst>
          <pc:docMk/>
          <pc:sldMk cId="2314953686" sldId="279"/>
        </pc:sldMkLst>
      </pc:sldChg>
      <pc:sldChg chg="add del">
        <pc:chgData name="Laurent Tan" userId="f835430f-2738-4315-a88a-3b2ec4046477" providerId="ADAL" clId="{7323141E-DB99-4BBA-87F5-D3C37D29D7BB}" dt="2021-02-22T23:25:52.563" v="1683" actId="47"/>
        <pc:sldMkLst>
          <pc:docMk/>
          <pc:sldMk cId="3199593756" sldId="280"/>
        </pc:sldMkLst>
      </pc:sldChg>
      <pc:sldChg chg="add del">
        <pc:chgData name="Laurent Tan" userId="f835430f-2738-4315-a88a-3b2ec4046477" providerId="ADAL" clId="{7323141E-DB99-4BBA-87F5-D3C37D29D7BB}" dt="2021-02-22T23:25:53.248" v="1684" actId="47"/>
        <pc:sldMkLst>
          <pc:docMk/>
          <pc:sldMk cId="560292965" sldId="281"/>
        </pc:sldMkLst>
      </pc:sldChg>
      <pc:sldChg chg="add del">
        <pc:chgData name="Laurent Tan" userId="f835430f-2738-4315-a88a-3b2ec4046477" providerId="ADAL" clId="{7323141E-DB99-4BBA-87F5-D3C37D29D7BB}" dt="2021-02-22T23:25:50.918" v="1681" actId="47"/>
        <pc:sldMkLst>
          <pc:docMk/>
          <pc:sldMk cId="925852050" sldId="282"/>
        </pc:sldMkLst>
      </pc:sldChg>
      <pc:sldChg chg="modSp del mod">
        <pc:chgData name="Laurent Tan" userId="f835430f-2738-4315-a88a-3b2ec4046477" providerId="ADAL" clId="{7323141E-DB99-4BBA-87F5-D3C37D29D7BB}" dt="2021-02-22T23:31:59.627" v="1905" actId="47"/>
        <pc:sldMkLst>
          <pc:docMk/>
          <pc:sldMk cId="2780884838" sldId="284"/>
        </pc:sldMkLst>
        <pc:spChg chg="mod">
          <ac:chgData name="Laurent Tan" userId="f835430f-2738-4315-a88a-3b2ec4046477" providerId="ADAL" clId="{7323141E-DB99-4BBA-87F5-D3C37D29D7BB}" dt="2021-02-22T21:49:20.937" v="152" actId="20577"/>
          <ac:spMkLst>
            <pc:docMk/>
            <pc:sldMk cId="2780884838" sldId="284"/>
            <ac:spMk id="3" creationId="{A166DBEF-1701-4145-8B5D-7C0EC627BDCD}"/>
          </ac:spMkLst>
        </pc:spChg>
      </pc:sldChg>
      <pc:sldChg chg="modSp mod">
        <pc:chgData name="Laurent Tan" userId="f835430f-2738-4315-a88a-3b2ec4046477" providerId="ADAL" clId="{7323141E-DB99-4BBA-87F5-D3C37D29D7BB}" dt="2021-02-22T23:57:56.211" v="2269" actId="113"/>
        <pc:sldMkLst>
          <pc:docMk/>
          <pc:sldMk cId="1575795216" sldId="287"/>
        </pc:sldMkLst>
        <pc:graphicFrameChg chg="modGraphic">
          <ac:chgData name="Laurent Tan" userId="f835430f-2738-4315-a88a-3b2ec4046477" providerId="ADAL" clId="{7323141E-DB99-4BBA-87F5-D3C37D29D7BB}" dt="2021-02-22T23:57:56.211" v="2269" actId="113"/>
          <ac:graphicFrameMkLst>
            <pc:docMk/>
            <pc:sldMk cId="1575795216" sldId="287"/>
            <ac:graphicFrameMk id="4" creationId="{CF2A35D2-58A4-4F0E-862C-106444938F9D}"/>
          </ac:graphicFrameMkLst>
        </pc:graphicFrameChg>
      </pc:sldChg>
      <pc:sldChg chg="modSp mod ord">
        <pc:chgData name="Laurent Tan" userId="f835430f-2738-4315-a88a-3b2ec4046477" providerId="ADAL" clId="{7323141E-DB99-4BBA-87F5-D3C37D29D7BB}" dt="2021-02-22T23:01:10.540" v="1073" actId="20577"/>
        <pc:sldMkLst>
          <pc:docMk/>
          <pc:sldMk cId="2294456496" sldId="288"/>
        </pc:sldMkLst>
        <pc:graphicFrameChg chg="mod modGraphic">
          <ac:chgData name="Laurent Tan" userId="f835430f-2738-4315-a88a-3b2ec4046477" providerId="ADAL" clId="{7323141E-DB99-4BBA-87F5-D3C37D29D7BB}" dt="2021-02-22T23:01:10.540" v="1073" actId="20577"/>
          <ac:graphicFrameMkLst>
            <pc:docMk/>
            <pc:sldMk cId="2294456496" sldId="288"/>
            <ac:graphicFrameMk id="4" creationId="{CF2A35D2-58A4-4F0E-862C-106444938F9D}"/>
          </ac:graphicFrameMkLst>
        </pc:graphicFrameChg>
      </pc:sldChg>
      <pc:sldChg chg="modSp mod">
        <pc:chgData name="Laurent Tan" userId="f835430f-2738-4315-a88a-3b2ec4046477" providerId="ADAL" clId="{7323141E-DB99-4BBA-87F5-D3C37D29D7BB}" dt="2021-02-22T22:17:05.183" v="528" actId="20577"/>
        <pc:sldMkLst>
          <pc:docMk/>
          <pc:sldMk cId="2235027585" sldId="292"/>
        </pc:sldMkLst>
        <pc:graphicFrameChg chg="modGraphic">
          <ac:chgData name="Laurent Tan" userId="f835430f-2738-4315-a88a-3b2ec4046477" providerId="ADAL" clId="{7323141E-DB99-4BBA-87F5-D3C37D29D7BB}" dt="2021-02-22T22:17:05.183" v="528" actId="20577"/>
          <ac:graphicFrameMkLst>
            <pc:docMk/>
            <pc:sldMk cId="2235027585" sldId="292"/>
            <ac:graphicFrameMk id="4" creationId="{CF2A35D2-58A4-4F0E-862C-106444938F9D}"/>
          </ac:graphicFrameMkLst>
        </pc:graphicFrameChg>
      </pc:sldChg>
      <pc:sldChg chg="modSp mod">
        <pc:chgData name="Laurent Tan" userId="f835430f-2738-4315-a88a-3b2ec4046477" providerId="ADAL" clId="{7323141E-DB99-4BBA-87F5-D3C37D29D7BB}" dt="2021-02-22T21:46:31.069" v="150" actId="255"/>
        <pc:sldMkLst>
          <pc:docMk/>
          <pc:sldMk cId="430185045" sldId="293"/>
        </pc:sldMkLst>
        <pc:spChg chg="mod">
          <ac:chgData name="Laurent Tan" userId="f835430f-2738-4315-a88a-3b2ec4046477" providerId="ADAL" clId="{7323141E-DB99-4BBA-87F5-D3C37D29D7BB}" dt="2021-02-22T21:27:12.041" v="15" actId="1076"/>
          <ac:spMkLst>
            <pc:docMk/>
            <pc:sldMk cId="430185045" sldId="293"/>
            <ac:spMk id="2" creationId="{38B3B01E-781E-495C-9D00-35FE942956F9}"/>
          </ac:spMkLst>
        </pc:spChg>
        <pc:spChg chg="mod">
          <ac:chgData name="Laurent Tan" userId="f835430f-2738-4315-a88a-3b2ec4046477" providerId="ADAL" clId="{7323141E-DB99-4BBA-87F5-D3C37D29D7BB}" dt="2021-02-22T21:46:31.069" v="150" actId="255"/>
          <ac:spMkLst>
            <pc:docMk/>
            <pc:sldMk cId="430185045" sldId="293"/>
            <ac:spMk id="14" creationId="{D7D313C9-E26A-4AAE-B18D-156F99F72EB3}"/>
          </ac:spMkLst>
        </pc:spChg>
        <pc:spChg chg="mod">
          <ac:chgData name="Laurent Tan" userId="f835430f-2738-4315-a88a-3b2ec4046477" providerId="ADAL" clId="{7323141E-DB99-4BBA-87F5-D3C37D29D7BB}" dt="2021-02-22T21:45:45.857" v="145" actId="114"/>
          <ac:spMkLst>
            <pc:docMk/>
            <pc:sldMk cId="430185045" sldId="293"/>
            <ac:spMk id="23" creationId="{5D5C5521-FF09-4831-8ECD-BA4BE45999D0}"/>
          </ac:spMkLst>
        </pc:spChg>
      </pc:sldChg>
      <pc:sldChg chg="addSp modSp mod ord">
        <pc:chgData name="Laurent Tan" userId="f835430f-2738-4315-a88a-3b2ec4046477" providerId="ADAL" clId="{7323141E-DB99-4BBA-87F5-D3C37D29D7BB}" dt="2021-02-22T23:33:18.329" v="2000" actId="14100"/>
        <pc:sldMkLst>
          <pc:docMk/>
          <pc:sldMk cId="418131040" sldId="294"/>
        </pc:sldMkLst>
        <pc:spChg chg="add mod">
          <ac:chgData name="Laurent Tan" userId="f835430f-2738-4315-a88a-3b2ec4046477" providerId="ADAL" clId="{7323141E-DB99-4BBA-87F5-D3C37D29D7BB}" dt="2021-02-22T23:33:18.329" v="2000" actId="14100"/>
          <ac:spMkLst>
            <pc:docMk/>
            <pc:sldMk cId="418131040" sldId="294"/>
            <ac:spMk id="2" creationId="{74BC9F98-25B1-4956-9986-95D7E2E69B49}"/>
          </ac:spMkLst>
        </pc:spChg>
        <pc:picChg chg="mod">
          <ac:chgData name="Laurent Tan" userId="f835430f-2738-4315-a88a-3b2ec4046477" providerId="ADAL" clId="{7323141E-DB99-4BBA-87F5-D3C37D29D7BB}" dt="2021-02-22T23:33:18.329" v="2000" actId="14100"/>
          <ac:picMkLst>
            <pc:docMk/>
            <pc:sldMk cId="418131040" sldId="294"/>
            <ac:picMk id="7" creationId="{26AF7C09-F1A3-4CF6-A040-96C1B614D62D}"/>
          </ac:picMkLst>
        </pc:picChg>
      </pc:sldChg>
      <pc:sldChg chg="modSp add mod">
        <pc:chgData name="Laurent Tan" userId="f835430f-2738-4315-a88a-3b2ec4046477" providerId="ADAL" clId="{7323141E-DB99-4BBA-87F5-D3C37D29D7BB}" dt="2021-02-22T23:31:56.721" v="1904" actId="207"/>
        <pc:sldMkLst>
          <pc:docMk/>
          <pc:sldMk cId="761121892" sldId="295"/>
        </pc:sldMkLst>
        <pc:spChg chg="mod">
          <ac:chgData name="Laurent Tan" userId="f835430f-2738-4315-a88a-3b2ec4046477" providerId="ADAL" clId="{7323141E-DB99-4BBA-87F5-D3C37D29D7BB}" dt="2021-02-22T23:31:56.721" v="1904" actId="207"/>
          <ac:spMkLst>
            <pc:docMk/>
            <pc:sldMk cId="761121892" sldId="295"/>
            <ac:spMk id="2" creationId="{38B3B01E-781E-495C-9D00-35FE942956F9}"/>
          </ac:spMkLst>
        </pc:spChg>
        <pc:spChg chg="mod">
          <ac:chgData name="Laurent Tan" userId="f835430f-2738-4315-a88a-3b2ec4046477" providerId="ADAL" clId="{7323141E-DB99-4BBA-87F5-D3C37D29D7BB}" dt="2021-02-22T23:31:56.721" v="1904" actId="207"/>
          <ac:spMkLst>
            <pc:docMk/>
            <pc:sldMk cId="761121892" sldId="295"/>
            <ac:spMk id="3" creationId="{A166DBEF-1701-4145-8B5D-7C0EC627BDCD}"/>
          </ac:spMkLst>
        </pc:spChg>
      </pc:sldChg>
      <pc:sldChg chg="addSp delSp modSp add del mod">
        <pc:chgData name="Laurent Tan" userId="f835430f-2738-4315-a88a-3b2ec4046477" providerId="ADAL" clId="{7323141E-DB99-4BBA-87F5-D3C37D29D7BB}" dt="2021-02-22T21:57:50.891" v="190" actId="2696"/>
        <pc:sldMkLst>
          <pc:docMk/>
          <pc:sldMk cId="1212984920" sldId="296"/>
        </pc:sldMkLst>
        <pc:spChg chg="del mod">
          <ac:chgData name="Laurent Tan" userId="f835430f-2738-4315-a88a-3b2ec4046477" providerId="ADAL" clId="{7323141E-DB99-4BBA-87F5-D3C37D29D7BB}" dt="2021-02-22T21:57:46.075" v="188" actId="478"/>
          <ac:spMkLst>
            <pc:docMk/>
            <pc:sldMk cId="1212984920" sldId="296"/>
            <ac:spMk id="2" creationId="{38B3B01E-781E-495C-9D00-35FE942956F9}"/>
          </ac:spMkLst>
        </pc:spChg>
        <pc:spChg chg="add del mod">
          <ac:chgData name="Laurent Tan" userId="f835430f-2738-4315-a88a-3b2ec4046477" providerId="ADAL" clId="{7323141E-DB99-4BBA-87F5-D3C37D29D7BB}" dt="2021-02-22T21:57:47.637" v="189" actId="478"/>
          <ac:spMkLst>
            <pc:docMk/>
            <pc:sldMk cId="1212984920" sldId="296"/>
            <ac:spMk id="5" creationId="{DFAB11BA-375C-4533-A1FB-21F92B1541A5}"/>
          </ac:spMkLst>
        </pc:spChg>
      </pc:sldChg>
      <pc:sldChg chg="add">
        <pc:chgData name="Laurent Tan" userId="f835430f-2738-4315-a88a-3b2ec4046477" providerId="ADAL" clId="{7323141E-DB99-4BBA-87F5-D3C37D29D7BB}" dt="2021-02-22T21:57:53.990" v="191" actId="2890"/>
        <pc:sldMkLst>
          <pc:docMk/>
          <pc:sldMk cId="3265491164" sldId="296"/>
        </pc:sldMkLst>
      </pc:sldChg>
      <pc:sldChg chg="modSp add mod">
        <pc:chgData name="Laurent Tan" userId="f835430f-2738-4315-a88a-3b2ec4046477" providerId="ADAL" clId="{7323141E-DB99-4BBA-87F5-D3C37D29D7BB}" dt="2021-02-22T22:19:19.117" v="565" actId="5793"/>
        <pc:sldMkLst>
          <pc:docMk/>
          <pc:sldMk cId="2612962970" sldId="297"/>
        </pc:sldMkLst>
        <pc:graphicFrameChg chg="mod modGraphic">
          <ac:chgData name="Laurent Tan" userId="f835430f-2738-4315-a88a-3b2ec4046477" providerId="ADAL" clId="{7323141E-DB99-4BBA-87F5-D3C37D29D7BB}" dt="2021-02-22T22:19:19.117" v="565" actId="5793"/>
          <ac:graphicFrameMkLst>
            <pc:docMk/>
            <pc:sldMk cId="2612962970" sldId="297"/>
            <ac:graphicFrameMk id="4" creationId="{CF2A35D2-58A4-4F0E-862C-106444938F9D}"/>
          </ac:graphicFrameMkLst>
        </pc:graphicFrameChg>
      </pc:sldChg>
      <pc:sldChg chg="modSp add mod">
        <pc:chgData name="Laurent Tan" userId="f835430f-2738-4315-a88a-3b2ec4046477" providerId="ADAL" clId="{7323141E-DB99-4BBA-87F5-D3C37D29D7BB}" dt="2021-02-22T23:05:45.407" v="1080" actId="20577"/>
        <pc:sldMkLst>
          <pc:docMk/>
          <pc:sldMk cId="2728713734" sldId="298"/>
        </pc:sldMkLst>
        <pc:graphicFrameChg chg="mod modGraphic">
          <ac:chgData name="Laurent Tan" userId="f835430f-2738-4315-a88a-3b2ec4046477" providerId="ADAL" clId="{7323141E-DB99-4BBA-87F5-D3C37D29D7BB}" dt="2021-02-22T23:05:45.407" v="1080" actId="20577"/>
          <ac:graphicFrameMkLst>
            <pc:docMk/>
            <pc:sldMk cId="2728713734" sldId="298"/>
            <ac:graphicFrameMk id="4" creationId="{CF2A35D2-58A4-4F0E-862C-106444938F9D}"/>
          </ac:graphicFrameMkLst>
        </pc:graphicFrameChg>
      </pc:sldChg>
      <pc:sldChg chg="modSp add mod">
        <pc:chgData name="Laurent Tan" userId="f835430f-2738-4315-a88a-3b2ec4046477" providerId="ADAL" clId="{7323141E-DB99-4BBA-87F5-D3C37D29D7BB}" dt="2021-02-22T22:46:11.108" v="917" actId="20577"/>
        <pc:sldMkLst>
          <pc:docMk/>
          <pc:sldMk cId="3664842198" sldId="299"/>
        </pc:sldMkLst>
        <pc:graphicFrameChg chg="mod modGraphic">
          <ac:chgData name="Laurent Tan" userId="f835430f-2738-4315-a88a-3b2ec4046477" providerId="ADAL" clId="{7323141E-DB99-4BBA-87F5-D3C37D29D7BB}" dt="2021-02-22T22:46:11.108" v="917" actId="20577"/>
          <ac:graphicFrameMkLst>
            <pc:docMk/>
            <pc:sldMk cId="3664842198" sldId="299"/>
            <ac:graphicFrameMk id="4" creationId="{CF2A35D2-58A4-4F0E-862C-106444938F9D}"/>
          </ac:graphicFrameMkLst>
        </pc:graphicFrameChg>
      </pc:sldChg>
      <pc:sldChg chg="modSp add mod">
        <pc:chgData name="Laurent Tan" userId="f835430f-2738-4315-a88a-3b2ec4046477" providerId="ADAL" clId="{7323141E-DB99-4BBA-87F5-D3C37D29D7BB}" dt="2021-02-22T22:58:24.801" v="1033" actId="20577"/>
        <pc:sldMkLst>
          <pc:docMk/>
          <pc:sldMk cId="1714193452" sldId="300"/>
        </pc:sldMkLst>
        <pc:graphicFrameChg chg="mod modGraphic">
          <ac:chgData name="Laurent Tan" userId="f835430f-2738-4315-a88a-3b2ec4046477" providerId="ADAL" clId="{7323141E-DB99-4BBA-87F5-D3C37D29D7BB}" dt="2021-02-22T22:58:24.801" v="1033" actId="20577"/>
          <ac:graphicFrameMkLst>
            <pc:docMk/>
            <pc:sldMk cId="1714193452" sldId="300"/>
            <ac:graphicFrameMk id="4" creationId="{CF2A35D2-58A4-4F0E-862C-106444938F9D}"/>
          </ac:graphicFrameMkLst>
        </pc:graphicFrameChg>
      </pc:sldChg>
      <pc:sldChg chg="modSp add mod">
        <pc:chgData name="Laurent Tan" userId="f835430f-2738-4315-a88a-3b2ec4046477" providerId="ADAL" clId="{7323141E-DB99-4BBA-87F5-D3C37D29D7BB}" dt="2021-02-22T23:07:15.666" v="1141" actId="20577"/>
        <pc:sldMkLst>
          <pc:docMk/>
          <pc:sldMk cId="3751128732" sldId="301"/>
        </pc:sldMkLst>
        <pc:graphicFrameChg chg="mod modGraphic">
          <ac:chgData name="Laurent Tan" userId="f835430f-2738-4315-a88a-3b2ec4046477" providerId="ADAL" clId="{7323141E-DB99-4BBA-87F5-D3C37D29D7BB}" dt="2021-02-22T23:07:15.666" v="1141" actId="20577"/>
          <ac:graphicFrameMkLst>
            <pc:docMk/>
            <pc:sldMk cId="3751128732" sldId="301"/>
            <ac:graphicFrameMk id="4" creationId="{CF2A35D2-58A4-4F0E-862C-106444938F9D}"/>
          </ac:graphicFrameMkLst>
        </pc:graphicFrameChg>
      </pc:sldChg>
      <pc:sldChg chg="modSp add mod ord">
        <pc:chgData name="Laurent Tan" userId="f835430f-2738-4315-a88a-3b2ec4046477" providerId="ADAL" clId="{7323141E-DB99-4BBA-87F5-D3C37D29D7BB}" dt="2021-02-22T23:31:06.912" v="1889"/>
        <pc:sldMkLst>
          <pc:docMk/>
          <pc:sldMk cId="886207563" sldId="302"/>
        </pc:sldMkLst>
        <pc:spChg chg="mod">
          <ac:chgData name="Laurent Tan" userId="f835430f-2738-4315-a88a-3b2ec4046477" providerId="ADAL" clId="{7323141E-DB99-4BBA-87F5-D3C37D29D7BB}" dt="2021-02-22T23:30:51.983" v="1887" actId="255"/>
          <ac:spMkLst>
            <pc:docMk/>
            <pc:sldMk cId="886207563" sldId="302"/>
            <ac:spMk id="2" creationId="{38B3B01E-781E-495C-9D00-35FE942956F9}"/>
          </ac:spMkLst>
        </pc:spChg>
        <pc:spChg chg="mod">
          <ac:chgData name="Laurent Tan" userId="f835430f-2738-4315-a88a-3b2ec4046477" providerId="ADAL" clId="{7323141E-DB99-4BBA-87F5-D3C37D29D7BB}" dt="2021-02-22T23:30:37.958" v="1886" actId="255"/>
          <ac:spMkLst>
            <pc:docMk/>
            <pc:sldMk cId="886207563" sldId="302"/>
            <ac:spMk id="3" creationId="{145A8CB8-DD66-47F9-937E-CB1F916B9B62}"/>
          </ac:spMkLst>
        </pc:spChg>
      </pc:sldChg>
      <pc:sldChg chg="modSp add mod">
        <pc:chgData name="Laurent Tan" userId="f835430f-2738-4315-a88a-3b2ec4046477" providerId="ADAL" clId="{7323141E-DB99-4BBA-87F5-D3C37D29D7BB}" dt="2021-02-22T23:57:34.375" v="2268" actId="20577"/>
        <pc:sldMkLst>
          <pc:docMk/>
          <pc:sldMk cId="3926331232" sldId="303"/>
        </pc:sldMkLst>
        <pc:spChg chg="mod">
          <ac:chgData name="Laurent Tan" userId="f835430f-2738-4315-a88a-3b2ec4046477" providerId="ADAL" clId="{7323141E-DB99-4BBA-87F5-D3C37D29D7BB}" dt="2021-02-22T23:35:28.172" v="2096" actId="255"/>
          <ac:spMkLst>
            <pc:docMk/>
            <pc:sldMk cId="3926331232" sldId="303"/>
            <ac:spMk id="2" creationId="{38B3B01E-781E-495C-9D00-35FE942956F9}"/>
          </ac:spMkLst>
        </pc:spChg>
        <pc:spChg chg="mod">
          <ac:chgData name="Laurent Tan" userId="f835430f-2738-4315-a88a-3b2ec4046477" providerId="ADAL" clId="{7323141E-DB99-4BBA-87F5-D3C37D29D7BB}" dt="2021-02-22T23:57:34.375" v="2268" actId="20577"/>
          <ac:spMkLst>
            <pc:docMk/>
            <pc:sldMk cId="3926331232" sldId="303"/>
            <ac:spMk id="3" creationId="{145A8CB8-DD66-47F9-937E-CB1F916B9B62}"/>
          </ac:spMkLst>
        </pc:spChg>
      </pc:sldChg>
      <pc:sldChg chg="modSp add mod ord">
        <pc:chgData name="Laurent Tan" userId="f835430f-2738-4315-a88a-3b2ec4046477" providerId="ADAL" clId="{7323141E-DB99-4BBA-87F5-D3C37D29D7BB}" dt="2021-02-23T00:06:46.980" v="2375" actId="20577"/>
        <pc:sldMkLst>
          <pc:docMk/>
          <pc:sldMk cId="569967341" sldId="304"/>
        </pc:sldMkLst>
        <pc:spChg chg="mod">
          <ac:chgData name="Laurent Tan" userId="f835430f-2738-4315-a88a-3b2ec4046477" providerId="ADAL" clId="{7323141E-DB99-4BBA-87F5-D3C37D29D7BB}" dt="2021-02-22T23:51:29.847" v="2151" actId="20577"/>
          <ac:spMkLst>
            <pc:docMk/>
            <pc:sldMk cId="569967341" sldId="304"/>
            <ac:spMk id="2" creationId="{38B3B01E-781E-495C-9D00-35FE942956F9}"/>
          </ac:spMkLst>
        </pc:spChg>
        <pc:spChg chg="mod">
          <ac:chgData name="Laurent Tan" userId="f835430f-2738-4315-a88a-3b2ec4046477" providerId="ADAL" clId="{7323141E-DB99-4BBA-87F5-D3C37D29D7BB}" dt="2021-02-23T00:06:46.980" v="2375" actId="20577"/>
          <ac:spMkLst>
            <pc:docMk/>
            <pc:sldMk cId="569967341" sldId="304"/>
            <ac:spMk id="3" creationId="{A166DBEF-1701-4145-8B5D-7C0EC627BDC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C58A1-40A5-433D-A492-8FC669ED767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5FA92CB-0ECD-487C-B32D-97CD34CB90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46EFDFB-F5B2-483D-9C23-E38DA3C209C8}"/>
              </a:ext>
            </a:extLst>
          </p:cNvPr>
          <p:cNvSpPr>
            <a:spLocks noGrp="1"/>
          </p:cNvSpPr>
          <p:nvPr>
            <p:ph type="dt" sz="half" idx="10"/>
          </p:nvPr>
        </p:nvSpPr>
        <p:spPr/>
        <p:txBody>
          <a:bodyPr/>
          <a:lstStyle/>
          <a:p>
            <a:fld id="{FC32F012-DAB7-4185-A1B5-63EEA40EF96A}" type="datetimeFigureOut">
              <a:rPr lang="en-US" smtClean="0"/>
              <a:t>2/23/2021</a:t>
            </a:fld>
            <a:endParaRPr lang="en-US"/>
          </a:p>
        </p:txBody>
      </p:sp>
      <p:sp>
        <p:nvSpPr>
          <p:cNvPr id="5" name="Footer Placeholder 4">
            <a:extLst>
              <a:ext uri="{FF2B5EF4-FFF2-40B4-BE49-F238E27FC236}">
                <a16:creationId xmlns:a16="http://schemas.microsoft.com/office/drawing/2014/main" id="{139595E0-D938-4DE5-9267-E06A4C315A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AEF227-264B-4F94-9001-AFC4452A179E}"/>
              </a:ext>
            </a:extLst>
          </p:cNvPr>
          <p:cNvSpPr>
            <a:spLocks noGrp="1"/>
          </p:cNvSpPr>
          <p:nvPr>
            <p:ph type="sldNum" sz="quarter" idx="12"/>
          </p:nvPr>
        </p:nvSpPr>
        <p:spPr/>
        <p:txBody>
          <a:bodyPr/>
          <a:lstStyle/>
          <a:p>
            <a:fld id="{B6F84D2C-72FC-40FB-A952-60F724CD7D55}" type="slidenum">
              <a:rPr lang="en-US" smtClean="0"/>
              <a:t>‹#›</a:t>
            </a:fld>
            <a:endParaRPr lang="en-US"/>
          </a:p>
        </p:txBody>
      </p:sp>
    </p:spTree>
    <p:extLst>
      <p:ext uri="{BB962C8B-B14F-4D97-AF65-F5344CB8AC3E}">
        <p14:creationId xmlns:p14="http://schemas.microsoft.com/office/powerpoint/2010/main" val="2806522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5D43B-0476-4421-9F82-C87CC411091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A04FC75-C86E-4A71-8197-B17C0474ED0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622D55-A3F3-469A-A474-D050D26552D1}"/>
              </a:ext>
            </a:extLst>
          </p:cNvPr>
          <p:cNvSpPr>
            <a:spLocks noGrp="1"/>
          </p:cNvSpPr>
          <p:nvPr>
            <p:ph type="dt" sz="half" idx="10"/>
          </p:nvPr>
        </p:nvSpPr>
        <p:spPr/>
        <p:txBody>
          <a:bodyPr/>
          <a:lstStyle/>
          <a:p>
            <a:fld id="{FC32F012-DAB7-4185-A1B5-63EEA40EF96A}" type="datetimeFigureOut">
              <a:rPr lang="en-US" smtClean="0"/>
              <a:t>2/23/2021</a:t>
            </a:fld>
            <a:endParaRPr lang="en-US"/>
          </a:p>
        </p:txBody>
      </p:sp>
      <p:sp>
        <p:nvSpPr>
          <p:cNvPr id="5" name="Footer Placeholder 4">
            <a:extLst>
              <a:ext uri="{FF2B5EF4-FFF2-40B4-BE49-F238E27FC236}">
                <a16:creationId xmlns:a16="http://schemas.microsoft.com/office/drawing/2014/main" id="{121FFC1C-6ED7-4FE8-81E1-F93523A4A8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2F328E-28E0-462A-8753-42FCD16B0ECB}"/>
              </a:ext>
            </a:extLst>
          </p:cNvPr>
          <p:cNvSpPr>
            <a:spLocks noGrp="1"/>
          </p:cNvSpPr>
          <p:nvPr>
            <p:ph type="sldNum" sz="quarter" idx="12"/>
          </p:nvPr>
        </p:nvSpPr>
        <p:spPr/>
        <p:txBody>
          <a:bodyPr/>
          <a:lstStyle/>
          <a:p>
            <a:fld id="{B6F84D2C-72FC-40FB-A952-60F724CD7D55}" type="slidenum">
              <a:rPr lang="en-US" smtClean="0"/>
              <a:t>‹#›</a:t>
            </a:fld>
            <a:endParaRPr lang="en-US"/>
          </a:p>
        </p:txBody>
      </p:sp>
    </p:spTree>
    <p:extLst>
      <p:ext uri="{BB962C8B-B14F-4D97-AF65-F5344CB8AC3E}">
        <p14:creationId xmlns:p14="http://schemas.microsoft.com/office/powerpoint/2010/main" val="1508224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752AC76-9469-4FD2-A843-6DBE080D33C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39FDFF9-5725-43BF-8DEB-E5A95899D40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E6A84D-42F9-4A3C-9034-E508C0F2D818}"/>
              </a:ext>
            </a:extLst>
          </p:cNvPr>
          <p:cNvSpPr>
            <a:spLocks noGrp="1"/>
          </p:cNvSpPr>
          <p:nvPr>
            <p:ph type="dt" sz="half" idx="10"/>
          </p:nvPr>
        </p:nvSpPr>
        <p:spPr/>
        <p:txBody>
          <a:bodyPr/>
          <a:lstStyle/>
          <a:p>
            <a:fld id="{FC32F012-DAB7-4185-A1B5-63EEA40EF96A}" type="datetimeFigureOut">
              <a:rPr lang="en-US" smtClean="0"/>
              <a:t>2/23/2021</a:t>
            </a:fld>
            <a:endParaRPr lang="en-US"/>
          </a:p>
        </p:txBody>
      </p:sp>
      <p:sp>
        <p:nvSpPr>
          <p:cNvPr id="5" name="Footer Placeholder 4">
            <a:extLst>
              <a:ext uri="{FF2B5EF4-FFF2-40B4-BE49-F238E27FC236}">
                <a16:creationId xmlns:a16="http://schemas.microsoft.com/office/drawing/2014/main" id="{80583B47-0571-492F-8948-2DAD9CDF9A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15C2A8-2FB6-46B2-9443-022112561B3A}"/>
              </a:ext>
            </a:extLst>
          </p:cNvPr>
          <p:cNvSpPr>
            <a:spLocks noGrp="1"/>
          </p:cNvSpPr>
          <p:nvPr>
            <p:ph type="sldNum" sz="quarter" idx="12"/>
          </p:nvPr>
        </p:nvSpPr>
        <p:spPr/>
        <p:txBody>
          <a:bodyPr/>
          <a:lstStyle/>
          <a:p>
            <a:fld id="{B6F84D2C-72FC-40FB-A952-60F724CD7D55}" type="slidenum">
              <a:rPr lang="en-US" smtClean="0"/>
              <a:t>‹#›</a:t>
            </a:fld>
            <a:endParaRPr lang="en-US"/>
          </a:p>
        </p:txBody>
      </p:sp>
    </p:spTree>
    <p:extLst>
      <p:ext uri="{BB962C8B-B14F-4D97-AF65-F5344CB8AC3E}">
        <p14:creationId xmlns:p14="http://schemas.microsoft.com/office/powerpoint/2010/main" val="2326915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AE1F1-9992-4B26-A4A0-35FA543FF9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E490D3-C5BD-4449-8248-B77B17BD340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52C677-B7A7-44C4-87CB-D69787292BE3}"/>
              </a:ext>
            </a:extLst>
          </p:cNvPr>
          <p:cNvSpPr>
            <a:spLocks noGrp="1"/>
          </p:cNvSpPr>
          <p:nvPr>
            <p:ph type="dt" sz="half" idx="10"/>
          </p:nvPr>
        </p:nvSpPr>
        <p:spPr/>
        <p:txBody>
          <a:bodyPr/>
          <a:lstStyle/>
          <a:p>
            <a:fld id="{FC32F012-DAB7-4185-A1B5-63EEA40EF96A}" type="datetimeFigureOut">
              <a:rPr lang="en-US" smtClean="0"/>
              <a:t>2/23/2021</a:t>
            </a:fld>
            <a:endParaRPr lang="en-US"/>
          </a:p>
        </p:txBody>
      </p:sp>
      <p:sp>
        <p:nvSpPr>
          <p:cNvPr id="5" name="Footer Placeholder 4">
            <a:extLst>
              <a:ext uri="{FF2B5EF4-FFF2-40B4-BE49-F238E27FC236}">
                <a16:creationId xmlns:a16="http://schemas.microsoft.com/office/drawing/2014/main" id="{62154468-46C3-432D-AB3E-3A88EFC59E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24151A-7017-4817-AD3B-FB5574F7F86B}"/>
              </a:ext>
            </a:extLst>
          </p:cNvPr>
          <p:cNvSpPr>
            <a:spLocks noGrp="1"/>
          </p:cNvSpPr>
          <p:nvPr>
            <p:ph type="sldNum" sz="quarter" idx="12"/>
          </p:nvPr>
        </p:nvSpPr>
        <p:spPr/>
        <p:txBody>
          <a:bodyPr/>
          <a:lstStyle/>
          <a:p>
            <a:fld id="{B6F84D2C-72FC-40FB-A952-60F724CD7D55}" type="slidenum">
              <a:rPr lang="en-US" smtClean="0"/>
              <a:t>‹#›</a:t>
            </a:fld>
            <a:endParaRPr lang="en-US"/>
          </a:p>
        </p:txBody>
      </p:sp>
    </p:spTree>
    <p:extLst>
      <p:ext uri="{BB962C8B-B14F-4D97-AF65-F5344CB8AC3E}">
        <p14:creationId xmlns:p14="http://schemas.microsoft.com/office/powerpoint/2010/main" val="2934987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5EF08-E787-4B3E-8787-085325CCBE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826ABDA-23BC-411E-8C18-7621DAEDDC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051535-E5E3-4E23-8034-75DC514DECC0}"/>
              </a:ext>
            </a:extLst>
          </p:cNvPr>
          <p:cNvSpPr>
            <a:spLocks noGrp="1"/>
          </p:cNvSpPr>
          <p:nvPr>
            <p:ph type="dt" sz="half" idx="10"/>
          </p:nvPr>
        </p:nvSpPr>
        <p:spPr/>
        <p:txBody>
          <a:bodyPr/>
          <a:lstStyle/>
          <a:p>
            <a:fld id="{FC32F012-DAB7-4185-A1B5-63EEA40EF96A}" type="datetimeFigureOut">
              <a:rPr lang="en-US" smtClean="0"/>
              <a:t>2/23/2021</a:t>
            </a:fld>
            <a:endParaRPr lang="en-US"/>
          </a:p>
        </p:txBody>
      </p:sp>
      <p:sp>
        <p:nvSpPr>
          <p:cNvPr id="5" name="Footer Placeholder 4">
            <a:extLst>
              <a:ext uri="{FF2B5EF4-FFF2-40B4-BE49-F238E27FC236}">
                <a16:creationId xmlns:a16="http://schemas.microsoft.com/office/drawing/2014/main" id="{9633758F-EF8D-4DD4-8644-250CE25CA7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F33096-C3D3-4E9B-B267-667AA516F060}"/>
              </a:ext>
            </a:extLst>
          </p:cNvPr>
          <p:cNvSpPr>
            <a:spLocks noGrp="1"/>
          </p:cNvSpPr>
          <p:nvPr>
            <p:ph type="sldNum" sz="quarter" idx="12"/>
          </p:nvPr>
        </p:nvSpPr>
        <p:spPr/>
        <p:txBody>
          <a:bodyPr/>
          <a:lstStyle/>
          <a:p>
            <a:fld id="{B6F84D2C-72FC-40FB-A952-60F724CD7D55}" type="slidenum">
              <a:rPr lang="en-US" smtClean="0"/>
              <a:t>‹#›</a:t>
            </a:fld>
            <a:endParaRPr lang="en-US"/>
          </a:p>
        </p:txBody>
      </p:sp>
    </p:spTree>
    <p:extLst>
      <p:ext uri="{BB962C8B-B14F-4D97-AF65-F5344CB8AC3E}">
        <p14:creationId xmlns:p14="http://schemas.microsoft.com/office/powerpoint/2010/main" val="2313962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E81E0-D9B3-422F-8C08-7199B45092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D5B35D-2C54-40E9-B830-50A09121F1D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6564695-624F-4CCC-88B9-9F48E17EFD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30901F-B09F-488E-86A9-6BBFD6F86378}"/>
              </a:ext>
            </a:extLst>
          </p:cNvPr>
          <p:cNvSpPr>
            <a:spLocks noGrp="1"/>
          </p:cNvSpPr>
          <p:nvPr>
            <p:ph type="dt" sz="half" idx="10"/>
          </p:nvPr>
        </p:nvSpPr>
        <p:spPr/>
        <p:txBody>
          <a:bodyPr/>
          <a:lstStyle/>
          <a:p>
            <a:fld id="{FC32F012-DAB7-4185-A1B5-63EEA40EF96A}" type="datetimeFigureOut">
              <a:rPr lang="en-US" smtClean="0"/>
              <a:t>2/23/2021</a:t>
            </a:fld>
            <a:endParaRPr lang="en-US"/>
          </a:p>
        </p:txBody>
      </p:sp>
      <p:sp>
        <p:nvSpPr>
          <p:cNvPr id="6" name="Footer Placeholder 5">
            <a:extLst>
              <a:ext uri="{FF2B5EF4-FFF2-40B4-BE49-F238E27FC236}">
                <a16:creationId xmlns:a16="http://schemas.microsoft.com/office/drawing/2014/main" id="{33BE81E8-6785-4950-905F-C47D9E6C57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7F59E1-577F-4489-A0F5-F397696A94B6}"/>
              </a:ext>
            </a:extLst>
          </p:cNvPr>
          <p:cNvSpPr>
            <a:spLocks noGrp="1"/>
          </p:cNvSpPr>
          <p:nvPr>
            <p:ph type="sldNum" sz="quarter" idx="12"/>
          </p:nvPr>
        </p:nvSpPr>
        <p:spPr/>
        <p:txBody>
          <a:bodyPr/>
          <a:lstStyle/>
          <a:p>
            <a:fld id="{B6F84D2C-72FC-40FB-A952-60F724CD7D55}" type="slidenum">
              <a:rPr lang="en-US" smtClean="0"/>
              <a:t>‹#›</a:t>
            </a:fld>
            <a:endParaRPr lang="en-US"/>
          </a:p>
        </p:txBody>
      </p:sp>
    </p:spTree>
    <p:extLst>
      <p:ext uri="{BB962C8B-B14F-4D97-AF65-F5344CB8AC3E}">
        <p14:creationId xmlns:p14="http://schemas.microsoft.com/office/powerpoint/2010/main" val="263265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4AF2D-E6F8-4692-A27C-B31035F5F5C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80259D2-EA30-4663-B19F-3E0D659E40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EC7C77D-8FEE-40BE-A146-DACC0C8DBD2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0134469-8751-4B56-8244-C7B2EAC46D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B9B5D3-2EB9-4B10-BF1B-3CB2D4C99D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2EA388F-D4BE-4237-9A29-3ACDA02731D0}"/>
              </a:ext>
            </a:extLst>
          </p:cNvPr>
          <p:cNvSpPr>
            <a:spLocks noGrp="1"/>
          </p:cNvSpPr>
          <p:nvPr>
            <p:ph type="dt" sz="half" idx="10"/>
          </p:nvPr>
        </p:nvSpPr>
        <p:spPr/>
        <p:txBody>
          <a:bodyPr/>
          <a:lstStyle/>
          <a:p>
            <a:fld id="{FC32F012-DAB7-4185-A1B5-63EEA40EF96A}" type="datetimeFigureOut">
              <a:rPr lang="en-US" smtClean="0"/>
              <a:t>2/23/2021</a:t>
            </a:fld>
            <a:endParaRPr lang="en-US"/>
          </a:p>
        </p:txBody>
      </p:sp>
      <p:sp>
        <p:nvSpPr>
          <p:cNvPr id="8" name="Footer Placeholder 7">
            <a:extLst>
              <a:ext uri="{FF2B5EF4-FFF2-40B4-BE49-F238E27FC236}">
                <a16:creationId xmlns:a16="http://schemas.microsoft.com/office/drawing/2014/main" id="{E962D6FC-E917-4E7E-BA96-80205327D9A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6167D07-8F24-4975-95CB-1982BC4E8FDA}"/>
              </a:ext>
            </a:extLst>
          </p:cNvPr>
          <p:cNvSpPr>
            <a:spLocks noGrp="1"/>
          </p:cNvSpPr>
          <p:nvPr>
            <p:ph type="sldNum" sz="quarter" idx="12"/>
          </p:nvPr>
        </p:nvSpPr>
        <p:spPr/>
        <p:txBody>
          <a:bodyPr/>
          <a:lstStyle/>
          <a:p>
            <a:fld id="{B6F84D2C-72FC-40FB-A952-60F724CD7D55}" type="slidenum">
              <a:rPr lang="en-US" smtClean="0"/>
              <a:t>‹#›</a:t>
            </a:fld>
            <a:endParaRPr lang="en-US"/>
          </a:p>
        </p:txBody>
      </p:sp>
    </p:spTree>
    <p:extLst>
      <p:ext uri="{BB962C8B-B14F-4D97-AF65-F5344CB8AC3E}">
        <p14:creationId xmlns:p14="http://schemas.microsoft.com/office/powerpoint/2010/main" val="1150789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C40A9-BD7C-4671-BDA6-2532D9F88E0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AE817A3-1175-403F-8BB9-0783C7F81BB7}"/>
              </a:ext>
            </a:extLst>
          </p:cNvPr>
          <p:cNvSpPr>
            <a:spLocks noGrp="1"/>
          </p:cNvSpPr>
          <p:nvPr>
            <p:ph type="dt" sz="half" idx="10"/>
          </p:nvPr>
        </p:nvSpPr>
        <p:spPr/>
        <p:txBody>
          <a:bodyPr/>
          <a:lstStyle/>
          <a:p>
            <a:fld id="{FC32F012-DAB7-4185-A1B5-63EEA40EF96A}" type="datetimeFigureOut">
              <a:rPr lang="en-US" smtClean="0"/>
              <a:t>2/23/2021</a:t>
            </a:fld>
            <a:endParaRPr lang="en-US"/>
          </a:p>
        </p:txBody>
      </p:sp>
      <p:sp>
        <p:nvSpPr>
          <p:cNvPr id="4" name="Footer Placeholder 3">
            <a:extLst>
              <a:ext uri="{FF2B5EF4-FFF2-40B4-BE49-F238E27FC236}">
                <a16:creationId xmlns:a16="http://schemas.microsoft.com/office/drawing/2014/main" id="{80AC1D1B-50C7-41D5-B009-A90FB8F5759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F0C77D2-0772-4E7F-965B-980C725C8A36}"/>
              </a:ext>
            </a:extLst>
          </p:cNvPr>
          <p:cNvSpPr>
            <a:spLocks noGrp="1"/>
          </p:cNvSpPr>
          <p:nvPr>
            <p:ph type="sldNum" sz="quarter" idx="12"/>
          </p:nvPr>
        </p:nvSpPr>
        <p:spPr/>
        <p:txBody>
          <a:bodyPr/>
          <a:lstStyle/>
          <a:p>
            <a:fld id="{B6F84D2C-72FC-40FB-A952-60F724CD7D55}" type="slidenum">
              <a:rPr lang="en-US" smtClean="0"/>
              <a:t>‹#›</a:t>
            </a:fld>
            <a:endParaRPr lang="en-US"/>
          </a:p>
        </p:txBody>
      </p:sp>
    </p:spTree>
    <p:extLst>
      <p:ext uri="{BB962C8B-B14F-4D97-AF65-F5344CB8AC3E}">
        <p14:creationId xmlns:p14="http://schemas.microsoft.com/office/powerpoint/2010/main" val="3681811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0A22A2-D362-4E8C-908E-96BACF8C691A}"/>
              </a:ext>
            </a:extLst>
          </p:cNvPr>
          <p:cNvSpPr>
            <a:spLocks noGrp="1"/>
          </p:cNvSpPr>
          <p:nvPr>
            <p:ph type="dt" sz="half" idx="10"/>
          </p:nvPr>
        </p:nvSpPr>
        <p:spPr/>
        <p:txBody>
          <a:bodyPr/>
          <a:lstStyle/>
          <a:p>
            <a:fld id="{FC32F012-DAB7-4185-A1B5-63EEA40EF96A}" type="datetimeFigureOut">
              <a:rPr lang="en-US" smtClean="0"/>
              <a:t>2/23/2021</a:t>
            </a:fld>
            <a:endParaRPr lang="en-US"/>
          </a:p>
        </p:txBody>
      </p:sp>
      <p:sp>
        <p:nvSpPr>
          <p:cNvPr id="3" name="Footer Placeholder 2">
            <a:extLst>
              <a:ext uri="{FF2B5EF4-FFF2-40B4-BE49-F238E27FC236}">
                <a16:creationId xmlns:a16="http://schemas.microsoft.com/office/drawing/2014/main" id="{AA888E63-B248-4208-84C6-FC249B512D2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08D3A8C-C3D4-479C-A838-7299EC3FD320}"/>
              </a:ext>
            </a:extLst>
          </p:cNvPr>
          <p:cNvSpPr>
            <a:spLocks noGrp="1"/>
          </p:cNvSpPr>
          <p:nvPr>
            <p:ph type="sldNum" sz="quarter" idx="12"/>
          </p:nvPr>
        </p:nvSpPr>
        <p:spPr/>
        <p:txBody>
          <a:bodyPr/>
          <a:lstStyle/>
          <a:p>
            <a:fld id="{B6F84D2C-72FC-40FB-A952-60F724CD7D55}" type="slidenum">
              <a:rPr lang="en-US" smtClean="0"/>
              <a:t>‹#›</a:t>
            </a:fld>
            <a:endParaRPr lang="en-US"/>
          </a:p>
        </p:txBody>
      </p:sp>
    </p:spTree>
    <p:extLst>
      <p:ext uri="{BB962C8B-B14F-4D97-AF65-F5344CB8AC3E}">
        <p14:creationId xmlns:p14="http://schemas.microsoft.com/office/powerpoint/2010/main" val="2676078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38902-2A25-4873-9412-3D70D41A2B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F93FB5D-751F-45D0-A9DC-D90C322A92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568ADAA-75AD-41EC-9BBC-5930E57ADA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158CDC-01B7-4019-9A40-2BBFF247EF61}"/>
              </a:ext>
            </a:extLst>
          </p:cNvPr>
          <p:cNvSpPr>
            <a:spLocks noGrp="1"/>
          </p:cNvSpPr>
          <p:nvPr>
            <p:ph type="dt" sz="half" idx="10"/>
          </p:nvPr>
        </p:nvSpPr>
        <p:spPr/>
        <p:txBody>
          <a:bodyPr/>
          <a:lstStyle/>
          <a:p>
            <a:fld id="{FC32F012-DAB7-4185-A1B5-63EEA40EF96A}" type="datetimeFigureOut">
              <a:rPr lang="en-US" smtClean="0"/>
              <a:t>2/23/2021</a:t>
            </a:fld>
            <a:endParaRPr lang="en-US"/>
          </a:p>
        </p:txBody>
      </p:sp>
      <p:sp>
        <p:nvSpPr>
          <p:cNvPr id="6" name="Footer Placeholder 5">
            <a:extLst>
              <a:ext uri="{FF2B5EF4-FFF2-40B4-BE49-F238E27FC236}">
                <a16:creationId xmlns:a16="http://schemas.microsoft.com/office/drawing/2014/main" id="{74ED8A40-58E9-43C0-BC52-FC4FAB3E8D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E2F0D7-3EA3-44CC-814D-64589CD713FD}"/>
              </a:ext>
            </a:extLst>
          </p:cNvPr>
          <p:cNvSpPr>
            <a:spLocks noGrp="1"/>
          </p:cNvSpPr>
          <p:nvPr>
            <p:ph type="sldNum" sz="quarter" idx="12"/>
          </p:nvPr>
        </p:nvSpPr>
        <p:spPr/>
        <p:txBody>
          <a:bodyPr/>
          <a:lstStyle/>
          <a:p>
            <a:fld id="{B6F84D2C-72FC-40FB-A952-60F724CD7D55}" type="slidenum">
              <a:rPr lang="en-US" smtClean="0"/>
              <a:t>‹#›</a:t>
            </a:fld>
            <a:endParaRPr lang="en-US"/>
          </a:p>
        </p:txBody>
      </p:sp>
    </p:spTree>
    <p:extLst>
      <p:ext uri="{BB962C8B-B14F-4D97-AF65-F5344CB8AC3E}">
        <p14:creationId xmlns:p14="http://schemas.microsoft.com/office/powerpoint/2010/main" val="787635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5D044-43DA-47E0-A2B5-58D7943B45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F96638B-8A06-4947-A4CC-A74573AA68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953C53-4FFF-4193-B71B-43DBA9FAB4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5C8C96-0C59-4AE4-A1AE-CBDA417C11D5}"/>
              </a:ext>
            </a:extLst>
          </p:cNvPr>
          <p:cNvSpPr>
            <a:spLocks noGrp="1"/>
          </p:cNvSpPr>
          <p:nvPr>
            <p:ph type="dt" sz="half" idx="10"/>
          </p:nvPr>
        </p:nvSpPr>
        <p:spPr/>
        <p:txBody>
          <a:bodyPr/>
          <a:lstStyle/>
          <a:p>
            <a:fld id="{FC32F012-DAB7-4185-A1B5-63EEA40EF96A}" type="datetimeFigureOut">
              <a:rPr lang="en-US" smtClean="0"/>
              <a:t>2/23/2021</a:t>
            </a:fld>
            <a:endParaRPr lang="en-US"/>
          </a:p>
        </p:txBody>
      </p:sp>
      <p:sp>
        <p:nvSpPr>
          <p:cNvPr id="6" name="Footer Placeholder 5">
            <a:extLst>
              <a:ext uri="{FF2B5EF4-FFF2-40B4-BE49-F238E27FC236}">
                <a16:creationId xmlns:a16="http://schemas.microsoft.com/office/drawing/2014/main" id="{7A3491F9-0C4C-49FF-8B1D-EA2A7A14C6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68803C-2B6F-47E6-BB21-98057A782386}"/>
              </a:ext>
            </a:extLst>
          </p:cNvPr>
          <p:cNvSpPr>
            <a:spLocks noGrp="1"/>
          </p:cNvSpPr>
          <p:nvPr>
            <p:ph type="sldNum" sz="quarter" idx="12"/>
          </p:nvPr>
        </p:nvSpPr>
        <p:spPr/>
        <p:txBody>
          <a:bodyPr/>
          <a:lstStyle/>
          <a:p>
            <a:fld id="{B6F84D2C-72FC-40FB-A952-60F724CD7D55}" type="slidenum">
              <a:rPr lang="en-US" smtClean="0"/>
              <a:t>‹#›</a:t>
            </a:fld>
            <a:endParaRPr lang="en-US"/>
          </a:p>
        </p:txBody>
      </p:sp>
    </p:spTree>
    <p:extLst>
      <p:ext uri="{BB962C8B-B14F-4D97-AF65-F5344CB8AC3E}">
        <p14:creationId xmlns:p14="http://schemas.microsoft.com/office/powerpoint/2010/main" val="3332456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34EBD1-F697-474C-9C85-1172AF5D8C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1CC37D7-FA4A-495F-8F2F-5EB4D5F5F5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8AEF60-5966-4211-ABA9-D0F79018A2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32F012-DAB7-4185-A1B5-63EEA40EF96A}" type="datetimeFigureOut">
              <a:rPr lang="en-US" smtClean="0"/>
              <a:t>2/23/2021</a:t>
            </a:fld>
            <a:endParaRPr lang="en-US"/>
          </a:p>
        </p:txBody>
      </p:sp>
      <p:sp>
        <p:nvSpPr>
          <p:cNvPr id="5" name="Footer Placeholder 4">
            <a:extLst>
              <a:ext uri="{FF2B5EF4-FFF2-40B4-BE49-F238E27FC236}">
                <a16:creationId xmlns:a16="http://schemas.microsoft.com/office/drawing/2014/main" id="{D1396267-9CD0-4F00-8408-B6921880FF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53852B6-8D31-4A49-9E85-FCEC50CB39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84D2C-72FC-40FB-A952-60F724CD7D55}" type="slidenum">
              <a:rPr lang="en-US" smtClean="0"/>
              <a:t>‹#›</a:t>
            </a:fld>
            <a:endParaRPr lang="en-US"/>
          </a:p>
        </p:txBody>
      </p:sp>
    </p:spTree>
    <p:extLst>
      <p:ext uri="{BB962C8B-B14F-4D97-AF65-F5344CB8AC3E}">
        <p14:creationId xmlns:p14="http://schemas.microsoft.com/office/powerpoint/2010/main" val="8364029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s://biblia.com/bible/esv/2%20Tim%201.7" TargetMode="External"/><Relationship Id="rId2" Type="http://schemas.openxmlformats.org/officeDocument/2006/relationships/hyperlink" Target="https://biblia.com/bible/esv/Isa%2041.10"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overviewbible.com/joshua/" TargetMode="Externa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biblia.com/bible/esv/Num%2032.16%E2%80%9317"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8E4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3B01E-781E-495C-9D00-35FE942956F9}"/>
              </a:ext>
            </a:extLst>
          </p:cNvPr>
          <p:cNvSpPr>
            <a:spLocks noGrp="1"/>
          </p:cNvSpPr>
          <p:nvPr>
            <p:ph type="ctrTitle"/>
          </p:nvPr>
        </p:nvSpPr>
        <p:spPr>
          <a:xfrm>
            <a:off x="992155" y="450559"/>
            <a:ext cx="9144000" cy="669115"/>
          </a:xfrm>
        </p:spPr>
        <p:txBody>
          <a:bodyPr>
            <a:normAutofit fontScale="90000"/>
          </a:bodyPr>
          <a:lstStyle/>
          <a:p>
            <a:r>
              <a:rPr lang="en-US" dirty="0">
                <a:solidFill>
                  <a:schemeClr val="bg1"/>
                </a:solidFill>
              </a:rPr>
              <a:t>Outline for Joshua 1</a:t>
            </a:r>
          </a:p>
        </p:txBody>
      </p:sp>
      <p:sp>
        <p:nvSpPr>
          <p:cNvPr id="3" name="TextBox 2">
            <a:extLst>
              <a:ext uri="{FF2B5EF4-FFF2-40B4-BE49-F238E27FC236}">
                <a16:creationId xmlns:a16="http://schemas.microsoft.com/office/drawing/2014/main" id="{A166DBEF-1701-4145-8B5D-7C0EC627BDCD}"/>
              </a:ext>
            </a:extLst>
          </p:cNvPr>
          <p:cNvSpPr txBox="1"/>
          <p:nvPr/>
        </p:nvSpPr>
        <p:spPr>
          <a:xfrm>
            <a:off x="873325" y="1234911"/>
            <a:ext cx="10123715" cy="6863417"/>
          </a:xfrm>
          <a:prstGeom prst="rect">
            <a:avLst/>
          </a:prstGeom>
          <a:noFill/>
        </p:spPr>
        <p:txBody>
          <a:bodyPr wrap="square" rtlCol="0">
            <a:spAutoFit/>
          </a:bodyPr>
          <a:lstStyle/>
          <a:p>
            <a:r>
              <a:rPr lang="en-US" sz="2000" b="1" dirty="0">
                <a:solidFill>
                  <a:schemeClr val="bg1"/>
                </a:solidFill>
              </a:rPr>
              <a:t>a. God is always concern in how His people would live for Him</a:t>
            </a:r>
          </a:p>
          <a:p>
            <a:r>
              <a:rPr lang="en-US" sz="2000" b="1" dirty="0">
                <a:solidFill>
                  <a:schemeClr val="bg1"/>
                </a:solidFill>
              </a:rPr>
              <a:t> </a:t>
            </a:r>
          </a:p>
          <a:p>
            <a:r>
              <a:rPr lang="en-US" sz="2000" b="1" dirty="0">
                <a:solidFill>
                  <a:schemeClr val="bg1"/>
                </a:solidFill>
              </a:rPr>
              <a:t>b. 2 kinds of courage</a:t>
            </a:r>
          </a:p>
          <a:p>
            <a:pPr marL="457200" indent="-457200">
              <a:buFont typeface="Arial" panose="020B0604020202020204" pitchFamily="34" charset="0"/>
              <a:buChar char="•"/>
            </a:pPr>
            <a:r>
              <a:rPr lang="en-US" sz="2000" b="1" i="0" kern="1200" dirty="0">
                <a:solidFill>
                  <a:schemeClr val="bg1"/>
                </a:solidFill>
                <a:effectLst/>
                <a:latin typeface="+mn-lt"/>
                <a:ea typeface="+mn-ea"/>
                <a:cs typeface="+mn-cs"/>
              </a:rPr>
              <a:t>Foolish kind of courage (Numbers 14:11-44)</a:t>
            </a:r>
          </a:p>
          <a:p>
            <a:endParaRPr lang="en-US" sz="2000" b="1" i="0" kern="1200" dirty="0">
              <a:solidFill>
                <a:schemeClr val="bg1"/>
              </a:solidFill>
              <a:effectLst/>
              <a:latin typeface="+mn-lt"/>
              <a:ea typeface="+mn-ea"/>
              <a:cs typeface="+mn-cs"/>
            </a:endParaRPr>
          </a:p>
          <a:p>
            <a:pPr marL="457200" indent="-457200">
              <a:buFont typeface="Arial" panose="020B0604020202020204" pitchFamily="34" charset="0"/>
              <a:buChar char="•"/>
            </a:pPr>
            <a:r>
              <a:rPr lang="en-US" sz="2000" b="1" dirty="0">
                <a:solidFill>
                  <a:schemeClr val="bg1"/>
                </a:solidFill>
              </a:rPr>
              <a:t>God-inspired courage</a:t>
            </a:r>
          </a:p>
          <a:p>
            <a:pPr marL="342900" indent="-342900" algn="l" fontAlgn="base">
              <a:buFontTx/>
              <a:buChar char="-"/>
            </a:pPr>
            <a:r>
              <a:rPr lang="en-US" sz="2000" b="1" i="1" dirty="0">
                <a:solidFill>
                  <a:schemeClr val="bg1"/>
                </a:solidFill>
                <a:latin typeface="Times New Roman" panose="02020603050405020304" pitchFamily="18" charset="0"/>
                <a:cs typeface="Times New Roman" panose="02020603050405020304" pitchFamily="18" charset="0"/>
              </a:rPr>
              <a:t>God is the </a:t>
            </a:r>
            <a:r>
              <a:rPr lang="en-US" sz="2000" b="1" i="1" u="sng" dirty="0">
                <a:solidFill>
                  <a:schemeClr val="bg1"/>
                </a:solidFill>
                <a:latin typeface="Times New Roman" panose="02020603050405020304" pitchFamily="18" charset="0"/>
                <a:cs typeface="Times New Roman" panose="02020603050405020304" pitchFamily="18" charset="0"/>
              </a:rPr>
              <a:t>promise</a:t>
            </a:r>
            <a:r>
              <a:rPr lang="en-US" sz="2000" b="1" i="1" dirty="0">
                <a:solidFill>
                  <a:schemeClr val="bg1"/>
                </a:solidFill>
                <a:latin typeface="Times New Roman" panose="02020603050405020304" pitchFamily="18" charset="0"/>
                <a:cs typeface="Times New Roman" panose="02020603050405020304" pitchFamily="18" charset="0"/>
              </a:rPr>
              <a:t> keeper (Joshua v3,6)</a:t>
            </a:r>
          </a:p>
          <a:p>
            <a:pPr marL="342900" indent="-342900" algn="l" fontAlgn="base">
              <a:buFontTx/>
              <a:buChar char="-"/>
            </a:pPr>
            <a:r>
              <a:rPr lang="en-US" sz="2000" b="1" i="1" dirty="0">
                <a:solidFill>
                  <a:schemeClr val="bg1"/>
                </a:solidFill>
                <a:latin typeface="Times New Roman" panose="02020603050405020304" pitchFamily="18" charset="0"/>
                <a:cs typeface="Times New Roman" panose="02020603050405020304" pitchFamily="18" charset="0"/>
              </a:rPr>
              <a:t>God’s </a:t>
            </a:r>
            <a:r>
              <a:rPr lang="en-US" sz="2000" b="1" i="1" u="sng" dirty="0">
                <a:solidFill>
                  <a:schemeClr val="bg1"/>
                </a:solidFill>
                <a:latin typeface="Times New Roman" panose="02020603050405020304" pitchFamily="18" charset="0"/>
                <a:cs typeface="Times New Roman" panose="02020603050405020304" pitchFamily="18" charset="0"/>
              </a:rPr>
              <a:t>presence</a:t>
            </a:r>
            <a:r>
              <a:rPr lang="en-US" sz="2000" b="1" i="1" dirty="0">
                <a:solidFill>
                  <a:schemeClr val="bg1"/>
                </a:solidFill>
                <a:latin typeface="Times New Roman" panose="02020603050405020304" pitchFamily="18" charset="0"/>
                <a:cs typeface="Times New Roman" panose="02020603050405020304" pitchFamily="18" charset="0"/>
              </a:rPr>
              <a:t> with His people (Joshua v5, v9)</a:t>
            </a:r>
          </a:p>
          <a:p>
            <a:pPr marL="342900" indent="-342900" algn="l" fontAlgn="base">
              <a:buFontTx/>
              <a:buChar char="-"/>
            </a:pPr>
            <a:r>
              <a:rPr lang="en-US" sz="2000" b="1" i="1" dirty="0">
                <a:solidFill>
                  <a:schemeClr val="bg1"/>
                </a:solidFill>
                <a:latin typeface="Times New Roman" panose="02020603050405020304" pitchFamily="18" charset="0"/>
                <a:cs typeface="Times New Roman" panose="02020603050405020304" pitchFamily="18" charset="0"/>
              </a:rPr>
              <a:t>God’s </a:t>
            </a:r>
            <a:r>
              <a:rPr lang="en-US" sz="2000" b="1" i="1" u="sng" dirty="0">
                <a:solidFill>
                  <a:schemeClr val="bg1"/>
                </a:solidFill>
                <a:latin typeface="Times New Roman" panose="02020603050405020304" pitchFamily="18" charset="0"/>
                <a:cs typeface="Times New Roman" panose="02020603050405020304" pitchFamily="18" charset="0"/>
              </a:rPr>
              <a:t>prescription</a:t>
            </a:r>
            <a:r>
              <a:rPr lang="en-US" sz="2000" b="1" i="1" dirty="0">
                <a:solidFill>
                  <a:schemeClr val="bg1"/>
                </a:solidFill>
                <a:latin typeface="Times New Roman" panose="02020603050405020304" pitchFamily="18" charset="0"/>
                <a:cs typeface="Times New Roman" panose="02020603050405020304" pitchFamily="18" charset="0"/>
              </a:rPr>
              <a:t> for success (Joshua v7,8)</a:t>
            </a:r>
          </a:p>
          <a:p>
            <a:pPr marL="342900" indent="-342900" algn="l" fontAlgn="base">
              <a:buFont typeface="Arial" panose="020B0604020202020204" pitchFamily="34" charset="0"/>
              <a:buChar char="•"/>
            </a:pPr>
            <a:endParaRPr lang="en-US" sz="2000" b="1" i="1" dirty="0">
              <a:solidFill>
                <a:schemeClr val="bg1"/>
              </a:solidFill>
              <a:latin typeface="Times New Roman" panose="02020603050405020304" pitchFamily="18" charset="0"/>
              <a:cs typeface="Times New Roman" panose="02020603050405020304" pitchFamily="18" charset="0"/>
            </a:endParaRPr>
          </a:p>
          <a:p>
            <a:pPr fontAlgn="base"/>
            <a:r>
              <a:rPr lang="en-US" sz="2000" b="1" dirty="0">
                <a:solidFill>
                  <a:schemeClr val="bg1"/>
                </a:solidFill>
              </a:rPr>
              <a:t>c. Observing Moses’ law would lead to victory; disobedience would lead to defeat </a:t>
            </a:r>
            <a:r>
              <a:rPr lang="en-US" sz="2000" b="1" i="1" dirty="0">
                <a:solidFill>
                  <a:schemeClr val="bg1"/>
                </a:solidFill>
                <a:latin typeface="Times New Roman" panose="02020603050405020304" pitchFamily="18" charset="0"/>
                <a:cs typeface="Times New Roman" panose="02020603050405020304" pitchFamily="18" charset="0"/>
              </a:rPr>
              <a:t>(Joshua 1:8)</a:t>
            </a:r>
            <a:endParaRPr lang="en-US" sz="2000" b="1" dirty="0">
              <a:solidFill>
                <a:schemeClr val="bg1"/>
              </a:solidFill>
            </a:endParaRPr>
          </a:p>
          <a:p>
            <a:pPr fontAlgn="base"/>
            <a:endParaRPr lang="en-US" sz="2000" b="1" dirty="0">
              <a:solidFill>
                <a:schemeClr val="bg1"/>
              </a:solidFill>
            </a:endParaRPr>
          </a:p>
          <a:p>
            <a:pPr fontAlgn="base"/>
            <a:r>
              <a:rPr lang="en-US" sz="2000" b="1" dirty="0">
                <a:solidFill>
                  <a:schemeClr val="bg1"/>
                </a:solidFill>
              </a:rPr>
              <a:t>d. Reflection (Christian Living)</a:t>
            </a:r>
          </a:p>
          <a:p>
            <a:pPr marL="342900" indent="-342900" algn="l" fontAlgn="base">
              <a:buFont typeface="Arial" panose="020B0604020202020204" pitchFamily="34" charset="0"/>
              <a:buChar char="•"/>
            </a:pPr>
            <a:r>
              <a:rPr lang="en-US" sz="2000" b="1" i="0" dirty="0">
                <a:solidFill>
                  <a:schemeClr val="bg1"/>
                </a:solidFill>
                <a:effectLst/>
                <a:latin typeface="Times New Roman" panose="02020603050405020304" pitchFamily="18" charset="0"/>
                <a:cs typeface="Times New Roman" panose="02020603050405020304" pitchFamily="18" charset="0"/>
              </a:rPr>
              <a:t>What intimidates you and stifle your courage to live for God today?</a:t>
            </a:r>
          </a:p>
          <a:p>
            <a:pPr algn="l" fontAlgn="base"/>
            <a:endParaRPr lang="en-US" sz="2000" b="1" dirty="0">
              <a:solidFill>
                <a:schemeClr val="bg1"/>
              </a:solidFill>
              <a:latin typeface="Times New Roman" panose="02020603050405020304" pitchFamily="18" charset="0"/>
              <a:cs typeface="Times New Roman" panose="02020603050405020304" pitchFamily="18" charset="0"/>
            </a:endParaRPr>
          </a:p>
          <a:p>
            <a:pPr marL="342900" indent="-342900" algn="l" fontAlgn="base">
              <a:buFont typeface="Arial" panose="020B0604020202020204" pitchFamily="34" charset="0"/>
              <a:buChar char="•"/>
            </a:pPr>
            <a:r>
              <a:rPr lang="en-US" sz="2000" b="1" i="0" dirty="0">
                <a:solidFill>
                  <a:schemeClr val="bg1"/>
                </a:solidFill>
                <a:effectLst/>
                <a:latin typeface="Times New Roman" panose="02020603050405020304" pitchFamily="18" charset="0"/>
                <a:cs typeface="Times New Roman" panose="02020603050405020304" pitchFamily="18" charset="0"/>
              </a:rPr>
              <a:t>How can you hold on to God’s inspired courage from His promises, presence and prescription fo</a:t>
            </a:r>
            <a:r>
              <a:rPr lang="en-US" sz="2000" b="1" dirty="0">
                <a:solidFill>
                  <a:schemeClr val="bg1"/>
                </a:solidFill>
                <a:latin typeface="Times New Roman" panose="02020603050405020304" pitchFamily="18" charset="0"/>
                <a:cs typeface="Times New Roman" panose="02020603050405020304" pitchFamily="18" charset="0"/>
              </a:rPr>
              <a:t>r living</a:t>
            </a:r>
            <a:r>
              <a:rPr lang="en-US" sz="2000" b="1" i="0" dirty="0">
                <a:solidFill>
                  <a:schemeClr val="bg1"/>
                </a:solidFill>
                <a:effectLst/>
                <a:latin typeface="Times New Roman" panose="02020603050405020304" pitchFamily="18" charset="0"/>
                <a:cs typeface="Times New Roman" panose="02020603050405020304" pitchFamily="18" charset="0"/>
              </a:rPr>
              <a:t> for courage?</a:t>
            </a:r>
            <a:endParaRPr lang="en-US" sz="2000" b="1" dirty="0">
              <a:solidFill>
                <a:schemeClr val="bg1"/>
              </a:solidFill>
              <a:latin typeface="Times New Roman" panose="02020603050405020304" pitchFamily="18" charset="0"/>
              <a:cs typeface="Times New Roman" panose="02020603050405020304" pitchFamily="18" charset="0"/>
            </a:endParaRPr>
          </a:p>
          <a:p>
            <a:pPr marL="342900" indent="-342900" fontAlgn="base">
              <a:buFont typeface="Arial" panose="020B0604020202020204" pitchFamily="34" charset="0"/>
              <a:buChar char="•"/>
            </a:pPr>
            <a:endParaRPr lang="en-US" sz="2000" b="1" dirty="0"/>
          </a:p>
          <a:p>
            <a:pPr marL="342900" indent="-342900" fontAlgn="base">
              <a:buFont typeface="Arial" panose="020B0604020202020204" pitchFamily="34" charset="0"/>
              <a:buChar char="•"/>
            </a:pPr>
            <a:endParaRPr lang="en-US" sz="2000" b="1" dirty="0"/>
          </a:p>
          <a:p>
            <a:pPr marL="342900" indent="-342900" algn="l" fontAlgn="base">
              <a:buFont typeface="Arial" panose="020B0604020202020204" pitchFamily="34" charset="0"/>
              <a:buChar char="•"/>
            </a:pPr>
            <a:endParaRPr lang="en-US" sz="2000" b="1" i="1" dirty="0">
              <a:solidFill>
                <a:schemeClr val="bg1"/>
              </a:solidFill>
              <a:latin typeface="Times New Roman" panose="02020603050405020304" pitchFamily="18" charset="0"/>
              <a:cs typeface="Times New Roman" panose="02020603050405020304" pitchFamily="18" charset="0"/>
            </a:endParaRPr>
          </a:p>
          <a:p>
            <a:endParaRPr lang="en-US" sz="2000" b="1" dirty="0">
              <a:solidFill>
                <a:schemeClr val="bg1"/>
              </a:solidFill>
            </a:endParaRPr>
          </a:p>
        </p:txBody>
      </p:sp>
    </p:spTree>
    <p:extLst>
      <p:ext uri="{BB962C8B-B14F-4D97-AF65-F5344CB8AC3E}">
        <p14:creationId xmlns:p14="http://schemas.microsoft.com/office/powerpoint/2010/main" val="569967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CF2A35D2-58A4-4F0E-862C-106444938F9D}"/>
              </a:ext>
            </a:extLst>
          </p:cNvPr>
          <p:cNvGraphicFramePr>
            <a:graphicFrameLocks noGrp="1"/>
          </p:cNvGraphicFramePr>
          <p:nvPr/>
        </p:nvGraphicFramePr>
        <p:xfrm>
          <a:off x="0" y="0"/>
          <a:ext cx="12192000" cy="6857999"/>
        </p:xfrm>
        <a:graphic>
          <a:graphicData uri="http://schemas.openxmlformats.org/drawingml/2006/table">
            <a:tbl>
              <a:tblPr firstRow="1" bandRow="1">
                <a:tableStyleId>{5C22544A-7EE6-4342-B048-85BDC9FD1C3A}</a:tableStyleId>
              </a:tblPr>
              <a:tblGrid>
                <a:gridCol w="6582040">
                  <a:extLst>
                    <a:ext uri="{9D8B030D-6E8A-4147-A177-3AD203B41FA5}">
                      <a16:colId xmlns:a16="http://schemas.microsoft.com/office/drawing/2014/main" val="375294829"/>
                    </a:ext>
                  </a:extLst>
                </a:gridCol>
                <a:gridCol w="5609960">
                  <a:extLst>
                    <a:ext uri="{9D8B030D-6E8A-4147-A177-3AD203B41FA5}">
                      <a16:colId xmlns:a16="http://schemas.microsoft.com/office/drawing/2014/main" val="1968472456"/>
                    </a:ext>
                  </a:extLst>
                </a:gridCol>
              </a:tblGrid>
              <a:tr h="6857999">
                <a:tc>
                  <a:txBody>
                    <a:bodyPr/>
                    <a:lstStyle/>
                    <a:p>
                      <a:r>
                        <a:rPr lang="en-US" sz="1800" b="0" i="0" kern="1200" dirty="0">
                          <a:solidFill>
                            <a:schemeClr val="lt1"/>
                          </a:solidFill>
                          <a:effectLst/>
                          <a:latin typeface="+mn-lt"/>
                          <a:ea typeface="+mn-ea"/>
                          <a:cs typeface="+mn-cs"/>
                        </a:rPr>
                        <a:t>After the death of Moses the servant of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said to Joshua son of Nun, Moses’ aide: </a:t>
                      </a:r>
                      <a:r>
                        <a:rPr lang="en-US" sz="1800" b="1" i="0" kern="1200" baseline="30000" dirty="0">
                          <a:solidFill>
                            <a:schemeClr val="lt1"/>
                          </a:solidFill>
                          <a:effectLst/>
                          <a:latin typeface="+mn-lt"/>
                          <a:ea typeface="+mn-ea"/>
                          <a:cs typeface="+mn-cs"/>
                        </a:rPr>
                        <a:t>2 </a:t>
                      </a:r>
                      <a:r>
                        <a:rPr lang="en-US" sz="1800" b="0" i="0" kern="1200" dirty="0">
                          <a:solidFill>
                            <a:schemeClr val="lt1"/>
                          </a:solidFill>
                          <a:effectLst/>
                          <a:latin typeface="+mn-lt"/>
                          <a:ea typeface="+mn-ea"/>
                          <a:cs typeface="+mn-cs"/>
                        </a:rPr>
                        <a:t>“</a:t>
                      </a:r>
                      <a:r>
                        <a:rPr lang="en-US" sz="1800" b="0" i="0" u="sng" kern="1200" dirty="0">
                          <a:solidFill>
                            <a:schemeClr val="lt1"/>
                          </a:solidFill>
                          <a:effectLst/>
                          <a:latin typeface="+mn-lt"/>
                          <a:ea typeface="+mn-ea"/>
                          <a:cs typeface="+mn-cs"/>
                        </a:rPr>
                        <a:t>Moses my servant is dead</a:t>
                      </a:r>
                      <a:r>
                        <a:rPr lang="en-US" sz="1800" b="0" i="0" kern="1200" dirty="0">
                          <a:solidFill>
                            <a:schemeClr val="lt1"/>
                          </a:solidFill>
                          <a:effectLst/>
                          <a:latin typeface="+mn-lt"/>
                          <a:ea typeface="+mn-ea"/>
                          <a:cs typeface="+mn-cs"/>
                        </a:rPr>
                        <a:t>. Now then, you and all these people, get ready to cross the Jordan River into the land I am about to give to them—to the Israelites. </a:t>
                      </a:r>
                    </a:p>
                    <a:p>
                      <a:endParaRPr lang="en-US" sz="1800" b="0" i="0" kern="1200" baseline="30000" dirty="0">
                        <a:solidFill>
                          <a:schemeClr val="lt1"/>
                        </a:solidFill>
                        <a:effectLst/>
                        <a:latin typeface="+mn-lt"/>
                        <a:ea typeface="+mn-ea"/>
                        <a:cs typeface="+mn-cs"/>
                      </a:endParaRPr>
                    </a:p>
                    <a:p>
                      <a:r>
                        <a:rPr lang="en-US" sz="1800" b="1" i="0" kern="1200" baseline="30000" dirty="0">
                          <a:solidFill>
                            <a:schemeClr val="lt1"/>
                          </a:solidFill>
                          <a:effectLst/>
                          <a:latin typeface="+mn-lt"/>
                          <a:ea typeface="+mn-ea"/>
                          <a:cs typeface="+mn-cs"/>
                        </a:rPr>
                        <a:t>3 </a:t>
                      </a:r>
                      <a:r>
                        <a:rPr lang="en-US" sz="1800" b="0" i="0" kern="1200" dirty="0">
                          <a:solidFill>
                            <a:schemeClr val="lt1"/>
                          </a:solidFill>
                          <a:effectLst/>
                          <a:latin typeface="+mn-lt"/>
                          <a:ea typeface="+mn-ea"/>
                          <a:cs typeface="+mn-cs"/>
                        </a:rPr>
                        <a:t>I will give you every place where you set your foot, </a:t>
                      </a:r>
                      <a:r>
                        <a:rPr lang="en-US" sz="1800" b="0" i="0" u="sng" kern="1200" dirty="0">
                          <a:solidFill>
                            <a:schemeClr val="lt1"/>
                          </a:solidFill>
                          <a:effectLst/>
                          <a:latin typeface="+mn-lt"/>
                          <a:ea typeface="+mn-ea"/>
                          <a:cs typeface="+mn-cs"/>
                        </a:rPr>
                        <a:t>as I promised </a:t>
                      </a:r>
                      <a:r>
                        <a:rPr lang="en-US" sz="1800" b="0" i="0" kern="1200" dirty="0">
                          <a:solidFill>
                            <a:schemeClr val="lt1"/>
                          </a:solidFill>
                          <a:effectLst/>
                          <a:latin typeface="+mn-lt"/>
                          <a:ea typeface="+mn-ea"/>
                          <a:cs typeface="+mn-cs"/>
                        </a:rPr>
                        <a:t>Moses. </a:t>
                      </a:r>
                      <a:r>
                        <a:rPr lang="en-US" sz="1800" b="1" i="0" kern="1200" baseline="30000" dirty="0">
                          <a:solidFill>
                            <a:schemeClr val="lt1"/>
                          </a:solidFill>
                          <a:effectLst/>
                          <a:latin typeface="+mn-lt"/>
                          <a:ea typeface="+mn-ea"/>
                          <a:cs typeface="+mn-cs"/>
                        </a:rPr>
                        <a:t>4 </a:t>
                      </a:r>
                      <a:r>
                        <a:rPr lang="en-US" sz="1800" b="0" i="0" kern="1200" dirty="0">
                          <a:solidFill>
                            <a:schemeClr val="lt1"/>
                          </a:solidFill>
                          <a:effectLst/>
                          <a:latin typeface="+mn-lt"/>
                          <a:ea typeface="+mn-ea"/>
                          <a:cs typeface="+mn-cs"/>
                        </a:rPr>
                        <a:t>Your territory will extend from the desert to Lebanon, and from the great river, the Euphrates—all the Hittite country—to the Mediterranean Sea in the west. </a:t>
                      </a:r>
                      <a:r>
                        <a:rPr lang="en-US" sz="1800" b="1" i="0" kern="1200" baseline="30000" dirty="0">
                          <a:solidFill>
                            <a:schemeClr val="lt1"/>
                          </a:solidFill>
                          <a:effectLst/>
                          <a:latin typeface="+mn-lt"/>
                          <a:ea typeface="+mn-ea"/>
                          <a:cs typeface="+mn-cs"/>
                        </a:rPr>
                        <a:t>5 </a:t>
                      </a:r>
                      <a:r>
                        <a:rPr lang="en-US" sz="1800" b="0" i="0" kern="1200" dirty="0">
                          <a:solidFill>
                            <a:schemeClr val="lt1"/>
                          </a:solidFill>
                          <a:effectLst/>
                          <a:latin typeface="+mn-lt"/>
                          <a:ea typeface="+mn-ea"/>
                          <a:cs typeface="+mn-cs"/>
                        </a:rPr>
                        <a:t>No one will be able to stand against you all the days of your life. </a:t>
                      </a:r>
                    </a:p>
                    <a:p>
                      <a:endParaRPr lang="en-US" sz="1800" b="0" i="0" kern="1200" dirty="0">
                        <a:solidFill>
                          <a:schemeClr val="lt1"/>
                        </a:solidFill>
                        <a:effectLst/>
                        <a:latin typeface="+mn-lt"/>
                        <a:ea typeface="+mn-ea"/>
                        <a:cs typeface="+mn-cs"/>
                      </a:endParaRPr>
                    </a:p>
                    <a:p>
                      <a:r>
                        <a:rPr lang="en-US" sz="1800" b="0" i="0" u="sng" kern="1200" dirty="0">
                          <a:solidFill>
                            <a:schemeClr val="lt1"/>
                          </a:solidFill>
                          <a:effectLst/>
                          <a:latin typeface="+mn-lt"/>
                          <a:ea typeface="+mn-ea"/>
                          <a:cs typeface="+mn-cs"/>
                        </a:rPr>
                        <a:t>As I was with Moses</a:t>
                      </a:r>
                      <a:r>
                        <a:rPr lang="en-US" sz="1800" b="0" i="0" kern="1200" dirty="0">
                          <a:solidFill>
                            <a:schemeClr val="lt1"/>
                          </a:solidFill>
                          <a:effectLst/>
                          <a:latin typeface="+mn-lt"/>
                          <a:ea typeface="+mn-ea"/>
                          <a:cs typeface="+mn-cs"/>
                        </a:rPr>
                        <a:t>, so I will be with you; I will never leave you nor forsake you. </a:t>
                      </a:r>
                    </a:p>
                    <a:p>
                      <a:endParaRPr lang="en-US" sz="1800" b="0" i="0" kern="1200" baseline="30000" dirty="0">
                        <a:solidFill>
                          <a:schemeClr val="lt1"/>
                        </a:solidFill>
                        <a:effectLst/>
                        <a:latin typeface="+mn-lt"/>
                        <a:ea typeface="+mn-ea"/>
                        <a:cs typeface="+mn-cs"/>
                      </a:endParaRPr>
                    </a:p>
                    <a:p>
                      <a:r>
                        <a:rPr lang="en-US" sz="1800" b="1" i="0" kern="1200" baseline="30000" dirty="0">
                          <a:solidFill>
                            <a:schemeClr val="lt1"/>
                          </a:solidFill>
                          <a:effectLst/>
                          <a:latin typeface="+mn-lt"/>
                          <a:ea typeface="+mn-ea"/>
                          <a:cs typeface="+mn-cs"/>
                        </a:rPr>
                        <a:t>6 </a:t>
                      </a:r>
                      <a:r>
                        <a:rPr lang="en-US" sz="1800" b="0" i="0" kern="1200" dirty="0">
                          <a:solidFill>
                            <a:schemeClr val="lt1"/>
                          </a:solidFill>
                          <a:effectLst/>
                          <a:latin typeface="+mn-lt"/>
                          <a:ea typeface="+mn-ea"/>
                          <a:cs typeface="+mn-cs"/>
                        </a:rPr>
                        <a:t>Be strong and courageous, because you will lead these people to inherit the land </a:t>
                      </a:r>
                      <a:r>
                        <a:rPr lang="en-US" sz="1800" b="0" i="0" u="sng" kern="1200" dirty="0">
                          <a:solidFill>
                            <a:schemeClr val="lt1"/>
                          </a:solidFill>
                          <a:effectLst/>
                          <a:latin typeface="+mn-lt"/>
                          <a:ea typeface="+mn-ea"/>
                          <a:cs typeface="+mn-cs"/>
                        </a:rPr>
                        <a:t>I swore to their ancestors </a:t>
                      </a:r>
                      <a:r>
                        <a:rPr lang="en-US" sz="1800" b="0" i="0" kern="1200" dirty="0">
                          <a:solidFill>
                            <a:schemeClr val="lt1"/>
                          </a:solidFill>
                          <a:effectLst/>
                          <a:latin typeface="+mn-lt"/>
                          <a:ea typeface="+mn-ea"/>
                          <a:cs typeface="+mn-cs"/>
                        </a:rPr>
                        <a:t>to give them.</a:t>
                      </a:r>
                    </a:p>
                    <a:p>
                      <a:r>
                        <a:rPr lang="en-US" sz="1800" b="1" i="0" kern="1200" baseline="30000" dirty="0">
                          <a:solidFill>
                            <a:schemeClr val="lt1"/>
                          </a:solidFill>
                          <a:effectLst/>
                          <a:latin typeface="+mn-lt"/>
                          <a:ea typeface="+mn-ea"/>
                          <a:cs typeface="+mn-cs"/>
                        </a:rPr>
                        <a:t>7 </a:t>
                      </a:r>
                      <a:r>
                        <a:rPr lang="en-US" sz="1800" b="0" i="0" kern="1200" dirty="0">
                          <a:solidFill>
                            <a:schemeClr val="lt1"/>
                          </a:solidFill>
                          <a:effectLst/>
                          <a:latin typeface="+mn-lt"/>
                          <a:ea typeface="+mn-ea"/>
                          <a:cs typeface="+mn-cs"/>
                        </a:rPr>
                        <a:t>“Be strong and very courageous</a:t>
                      </a:r>
                      <a:r>
                        <a:rPr lang="en-US" sz="1800" b="0" i="0" u="sng" kern="1200" dirty="0">
                          <a:solidFill>
                            <a:schemeClr val="lt1"/>
                          </a:solidFill>
                          <a:effectLst/>
                          <a:latin typeface="+mn-lt"/>
                          <a:ea typeface="+mn-ea"/>
                          <a:cs typeface="+mn-cs"/>
                        </a:rPr>
                        <a:t>. Be careful to obey all the law </a:t>
                      </a:r>
                      <a:r>
                        <a:rPr lang="en-US" sz="1800" b="0" i="0" kern="1200" dirty="0">
                          <a:solidFill>
                            <a:schemeClr val="lt1"/>
                          </a:solidFill>
                          <a:effectLst/>
                          <a:latin typeface="+mn-lt"/>
                          <a:ea typeface="+mn-ea"/>
                          <a:cs typeface="+mn-cs"/>
                        </a:rPr>
                        <a:t>my servant Moses gave you; do not turn from it to the right or to the left, that you may be successful wherever you go. </a:t>
                      </a:r>
                      <a:r>
                        <a:rPr lang="en-US" sz="1800" b="1" i="0" kern="1200" baseline="30000" dirty="0">
                          <a:solidFill>
                            <a:schemeClr val="lt1"/>
                          </a:solidFill>
                          <a:effectLst/>
                          <a:latin typeface="+mn-lt"/>
                          <a:ea typeface="+mn-ea"/>
                          <a:cs typeface="+mn-cs"/>
                        </a:rPr>
                        <a:t>8 </a:t>
                      </a:r>
                      <a:r>
                        <a:rPr lang="en-US" sz="1800" b="0" i="0" kern="1200" dirty="0">
                          <a:solidFill>
                            <a:schemeClr val="lt1"/>
                          </a:solidFill>
                          <a:effectLst/>
                          <a:latin typeface="+mn-lt"/>
                          <a:ea typeface="+mn-ea"/>
                          <a:cs typeface="+mn-cs"/>
                        </a:rPr>
                        <a:t>Keep this Book of the Law always on your lips; meditate on it day and night, so that you may be careful to do everything written in it. </a:t>
                      </a:r>
                      <a:r>
                        <a:rPr lang="en-US" sz="1800" b="0" i="0" u="sng" kern="1200" dirty="0">
                          <a:solidFill>
                            <a:schemeClr val="lt1"/>
                          </a:solidFill>
                          <a:effectLst/>
                          <a:latin typeface="+mn-lt"/>
                          <a:ea typeface="+mn-ea"/>
                          <a:cs typeface="+mn-cs"/>
                        </a:rPr>
                        <a:t>Then you will be prosperous and successful. </a:t>
                      </a:r>
                      <a:r>
                        <a:rPr lang="en-US" sz="1800" b="1" i="0" kern="1200" baseline="30000" dirty="0">
                          <a:solidFill>
                            <a:schemeClr val="lt1"/>
                          </a:solidFill>
                          <a:effectLst/>
                          <a:latin typeface="+mn-lt"/>
                          <a:ea typeface="+mn-ea"/>
                          <a:cs typeface="+mn-cs"/>
                        </a:rPr>
                        <a:t>9 </a:t>
                      </a:r>
                      <a:r>
                        <a:rPr lang="en-US" sz="1800" b="0" i="0" kern="1200" dirty="0">
                          <a:solidFill>
                            <a:schemeClr val="lt1"/>
                          </a:solidFill>
                          <a:effectLst/>
                          <a:latin typeface="+mn-lt"/>
                          <a:ea typeface="+mn-ea"/>
                          <a:cs typeface="+mn-cs"/>
                        </a:rPr>
                        <a:t>Have I not commanded you? Be strong and courageous. Do not be afraid; do not be discouraged, for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your God will be with you wherever you go.”</a:t>
                      </a:r>
                    </a:p>
                    <a:p>
                      <a:endParaRPr lang="en-US" dirty="0"/>
                    </a:p>
                  </a:txBody>
                  <a:tcPr>
                    <a:solidFill>
                      <a:srgbClr val="008E40"/>
                    </a:solidFill>
                  </a:tcPr>
                </a:tc>
                <a:tc>
                  <a:txBody>
                    <a:bodyPr/>
                    <a:lstStyle/>
                    <a:p>
                      <a:endParaRPr lang="en-US" dirty="0"/>
                    </a:p>
                    <a:p>
                      <a:endParaRPr lang="en-US" dirty="0"/>
                    </a:p>
                    <a:p>
                      <a:endParaRPr lang="en-US" dirty="0"/>
                    </a:p>
                    <a:p>
                      <a:endParaRPr lang="en-US" dirty="0"/>
                    </a:p>
                    <a:p>
                      <a:endParaRPr lang="en-US" sz="2000" b="0" dirty="0">
                        <a:solidFill>
                          <a:schemeClr val="bg1"/>
                        </a:solidFill>
                        <a:latin typeface="Times New Roman" panose="02020603050405020304" pitchFamily="18" charset="0"/>
                        <a:cs typeface="Times New Roman" panose="02020603050405020304" pitchFamily="18" charset="0"/>
                      </a:endParaRPr>
                    </a:p>
                    <a:p>
                      <a:pPr algn="l" fontAlgn="base"/>
                      <a:r>
                        <a:rPr lang="en-US" sz="2000" b="0" i="0" dirty="0">
                          <a:solidFill>
                            <a:schemeClr val="bg1"/>
                          </a:solidFill>
                          <a:effectLst/>
                          <a:latin typeface="Times New Roman" panose="02020603050405020304" pitchFamily="18" charset="0"/>
                          <a:cs typeface="Times New Roman" panose="02020603050405020304" pitchFamily="18" charset="0"/>
                        </a:rPr>
                        <a:t>How could Joshua be strong and courageous?</a:t>
                      </a:r>
                    </a:p>
                    <a:p>
                      <a:pPr algn="l" fontAlgn="base"/>
                      <a:endParaRPr lang="en-US" sz="2000" b="0" dirty="0">
                        <a:solidFill>
                          <a:schemeClr val="bg1"/>
                        </a:solidFill>
                        <a:latin typeface="Times New Roman" panose="02020603050405020304" pitchFamily="18" charset="0"/>
                        <a:cs typeface="Times New Roman" panose="02020603050405020304" pitchFamily="18" charset="0"/>
                      </a:endParaRPr>
                    </a:p>
                    <a:p>
                      <a:pPr marL="342900" indent="-342900" algn="l" fontAlgn="base">
                        <a:buFont typeface="Arial" panose="020B0604020202020204" pitchFamily="34" charset="0"/>
                        <a:buChar char="•"/>
                      </a:pPr>
                      <a:r>
                        <a:rPr lang="en-US" sz="2000" b="0" dirty="0">
                          <a:solidFill>
                            <a:schemeClr val="bg1"/>
                          </a:solidFill>
                          <a:latin typeface="Times New Roman" panose="02020603050405020304" pitchFamily="18" charset="0"/>
                          <a:cs typeface="Times New Roman" panose="02020603050405020304" pitchFamily="18" charset="0"/>
                        </a:rPr>
                        <a:t>God is the </a:t>
                      </a:r>
                      <a:r>
                        <a:rPr lang="en-US" sz="2000" b="0" u="sng" dirty="0">
                          <a:solidFill>
                            <a:schemeClr val="bg1"/>
                          </a:solidFill>
                          <a:latin typeface="Times New Roman" panose="02020603050405020304" pitchFamily="18" charset="0"/>
                          <a:cs typeface="Times New Roman" panose="02020603050405020304" pitchFamily="18" charset="0"/>
                        </a:rPr>
                        <a:t>promise</a:t>
                      </a:r>
                      <a:r>
                        <a:rPr lang="en-US" sz="2000" b="0" dirty="0">
                          <a:solidFill>
                            <a:schemeClr val="bg1"/>
                          </a:solidFill>
                          <a:latin typeface="Times New Roman" panose="02020603050405020304" pitchFamily="18" charset="0"/>
                          <a:cs typeface="Times New Roman" panose="02020603050405020304" pitchFamily="18" charset="0"/>
                        </a:rPr>
                        <a:t> keeper (v3,6)</a:t>
                      </a:r>
                    </a:p>
                    <a:p>
                      <a:pPr marL="342900" indent="-342900" algn="l" fontAlgn="base">
                        <a:buFont typeface="Arial" panose="020B0604020202020204" pitchFamily="34" charset="0"/>
                        <a:buChar char="•"/>
                      </a:pPr>
                      <a:r>
                        <a:rPr lang="en-US" sz="2000" b="0" dirty="0">
                          <a:solidFill>
                            <a:schemeClr val="bg1"/>
                          </a:solidFill>
                          <a:latin typeface="Times New Roman" panose="02020603050405020304" pitchFamily="18" charset="0"/>
                          <a:cs typeface="Times New Roman" panose="02020603050405020304" pitchFamily="18" charset="0"/>
                        </a:rPr>
                        <a:t>God’s </a:t>
                      </a:r>
                      <a:r>
                        <a:rPr lang="en-US" sz="2000" b="0" u="sng" dirty="0">
                          <a:solidFill>
                            <a:schemeClr val="bg1"/>
                          </a:solidFill>
                          <a:latin typeface="Times New Roman" panose="02020603050405020304" pitchFamily="18" charset="0"/>
                          <a:cs typeface="Times New Roman" panose="02020603050405020304" pitchFamily="18" charset="0"/>
                        </a:rPr>
                        <a:t>presence</a:t>
                      </a:r>
                      <a:r>
                        <a:rPr lang="en-US" sz="2000" b="0" dirty="0">
                          <a:solidFill>
                            <a:schemeClr val="bg1"/>
                          </a:solidFill>
                          <a:latin typeface="Times New Roman" panose="02020603050405020304" pitchFamily="18" charset="0"/>
                          <a:cs typeface="Times New Roman" panose="02020603050405020304" pitchFamily="18" charset="0"/>
                        </a:rPr>
                        <a:t> with His people (v5, v9)</a:t>
                      </a:r>
                    </a:p>
                    <a:p>
                      <a:pPr marL="342900" indent="-342900" algn="l" fontAlgn="base">
                        <a:buFont typeface="Arial" panose="020B0604020202020204" pitchFamily="34" charset="0"/>
                        <a:buChar char="•"/>
                      </a:pPr>
                      <a:r>
                        <a:rPr lang="en-US" sz="2000" b="0" dirty="0">
                          <a:solidFill>
                            <a:schemeClr val="bg1"/>
                          </a:solidFill>
                          <a:latin typeface="Times New Roman" panose="02020603050405020304" pitchFamily="18" charset="0"/>
                          <a:cs typeface="Times New Roman" panose="02020603050405020304" pitchFamily="18" charset="0"/>
                        </a:rPr>
                        <a:t>God’s </a:t>
                      </a:r>
                      <a:r>
                        <a:rPr lang="en-US" sz="2000" b="0" u="sng" dirty="0">
                          <a:solidFill>
                            <a:schemeClr val="bg1"/>
                          </a:solidFill>
                          <a:latin typeface="Times New Roman" panose="02020603050405020304" pitchFamily="18" charset="0"/>
                          <a:cs typeface="Times New Roman" panose="02020603050405020304" pitchFamily="18" charset="0"/>
                        </a:rPr>
                        <a:t>prescription</a:t>
                      </a:r>
                      <a:r>
                        <a:rPr lang="en-US" sz="2000" b="0" dirty="0">
                          <a:solidFill>
                            <a:schemeClr val="bg1"/>
                          </a:solidFill>
                          <a:latin typeface="Times New Roman" panose="02020603050405020304" pitchFamily="18" charset="0"/>
                          <a:cs typeface="Times New Roman" panose="02020603050405020304" pitchFamily="18" charset="0"/>
                        </a:rPr>
                        <a:t> for success (v7,8)</a:t>
                      </a:r>
                    </a:p>
                    <a:p>
                      <a:pPr marL="342900" indent="-342900" algn="l" fontAlgn="base">
                        <a:buFontTx/>
                        <a:buChar char="-"/>
                      </a:pPr>
                      <a:endParaRPr lang="en-US" sz="2000" b="0" dirty="0">
                        <a:solidFill>
                          <a:schemeClr val="bg1"/>
                        </a:solidFill>
                        <a:latin typeface="Times New Roman" panose="02020603050405020304" pitchFamily="18" charset="0"/>
                        <a:cs typeface="Times New Roman" panose="02020603050405020304" pitchFamily="18" charset="0"/>
                      </a:endParaRPr>
                    </a:p>
                    <a:p>
                      <a:endParaRPr lang="en-US" dirty="0"/>
                    </a:p>
                  </a:txBody>
                  <a:tcPr>
                    <a:solidFill>
                      <a:srgbClr val="008E40"/>
                    </a:solidFill>
                  </a:tcPr>
                </a:tc>
                <a:extLst>
                  <a:ext uri="{0D108BD9-81ED-4DB2-BD59-A6C34878D82A}">
                    <a16:rowId xmlns:a16="http://schemas.microsoft.com/office/drawing/2014/main" val="2318405281"/>
                  </a:ext>
                </a:extLst>
              </a:tr>
            </a:tbl>
          </a:graphicData>
        </a:graphic>
      </p:graphicFrame>
    </p:spTree>
    <p:extLst>
      <p:ext uri="{BB962C8B-B14F-4D97-AF65-F5344CB8AC3E}">
        <p14:creationId xmlns:p14="http://schemas.microsoft.com/office/powerpoint/2010/main" val="32654911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CF2A35D2-58A4-4F0E-862C-106444938F9D}"/>
              </a:ext>
            </a:extLst>
          </p:cNvPr>
          <p:cNvGraphicFramePr>
            <a:graphicFrameLocks noGrp="1"/>
          </p:cNvGraphicFramePr>
          <p:nvPr>
            <p:extLst>
              <p:ext uri="{D42A27DB-BD31-4B8C-83A1-F6EECF244321}">
                <p14:modId xmlns:p14="http://schemas.microsoft.com/office/powerpoint/2010/main" val="1902089419"/>
              </p:ext>
            </p:extLst>
          </p:nvPr>
        </p:nvGraphicFramePr>
        <p:xfrm>
          <a:off x="0" y="0"/>
          <a:ext cx="12192000" cy="6857999"/>
        </p:xfrm>
        <a:graphic>
          <a:graphicData uri="http://schemas.openxmlformats.org/drawingml/2006/table">
            <a:tbl>
              <a:tblPr firstRow="1" bandRow="1">
                <a:tableStyleId>{5C22544A-7EE6-4342-B048-85BDC9FD1C3A}</a:tableStyleId>
              </a:tblPr>
              <a:tblGrid>
                <a:gridCol w="6582040">
                  <a:extLst>
                    <a:ext uri="{9D8B030D-6E8A-4147-A177-3AD203B41FA5}">
                      <a16:colId xmlns:a16="http://schemas.microsoft.com/office/drawing/2014/main" val="375294829"/>
                    </a:ext>
                  </a:extLst>
                </a:gridCol>
                <a:gridCol w="5609960">
                  <a:extLst>
                    <a:ext uri="{9D8B030D-6E8A-4147-A177-3AD203B41FA5}">
                      <a16:colId xmlns:a16="http://schemas.microsoft.com/office/drawing/2014/main" val="1968472456"/>
                    </a:ext>
                  </a:extLst>
                </a:gridCol>
              </a:tblGrid>
              <a:tr h="6857999">
                <a:tc>
                  <a:txBody>
                    <a:bodyPr/>
                    <a:lstStyle/>
                    <a:p>
                      <a:r>
                        <a:rPr lang="en-US" sz="1800" b="0" i="0" kern="1200" dirty="0">
                          <a:solidFill>
                            <a:schemeClr val="lt1"/>
                          </a:solidFill>
                          <a:effectLst/>
                          <a:latin typeface="+mn-lt"/>
                          <a:ea typeface="+mn-ea"/>
                          <a:cs typeface="+mn-cs"/>
                        </a:rPr>
                        <a:t>After the death of Moses the servant of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said to Joshua son of Nun, Moses’ aide: </a:t>
                      </a:r>
                      <a:r>
                        <a:rPr lang="en-US" sz="1800" b="1" i="0" kern="1200" baseline="30000" dirty="0">
                          <a:solidFill>
                            <a:schemeClr val="lt1"/>
                          </a:solidFill>
                          <a:effectLst/>
                          <a:latin typeface="+mn-lt"/>
                          <a:ea typeface="+mn-ea"/>
                          <a:cs typeface="+mn-cs"/>
                        </a:rPr>
                        <a:t>2 </a:t>
                      </a:r>
                      <a:r>
                        <a:rPr lang="en-US" sz="1800" b="0" i="0" kern="1200" dirty="0">
                          <a:solidFill>
                            <a:schemeClr val="lt1"/>
                          </a:solidFill>
                          <a:effectLst/>
                          <a:latin typeface="+mn-lt"/>
                          <a:ea typeface="+mn-ea"/>
                          <a:cs typeface="+mn-cs"/>
                        </a:rPr>
                        <a:t>“</a:t>
                      </a:r>
                      <a:r>
                        <a:rPr lang="en-US" sz="1800" b="0" i="0" u="sng" kern="1200" dirty="0">
                          <a:solidFill>
                            <a:schemeClr val="lt1"/>
                          </a:solidFill>
                          <a:effectLst/>
                          <a:latin typeface="+mn-lt"/>
                          <a:ea typeface="+mn-ea"/>
                          <a:cs typeface="+mn-cs"/>
                        </a:rPr>
                        <a:t>Moses my servant is dead</a:t>
                      </a:r>
                      <a:r>
                        <a:rPr lang="en-US" sz="1800" b="0" i="0" kern="1200" dirty="0">
                          <a:solidFill>
                            <a:schemeClr val="lt1"/>
                          </a:solidFill>
                          <a:effectLst/>
                          <a:latin typeface="+mn-lt"/>
                          <a:ea typeface="+mn-ea"/>
                          <a:cs typeface="+mn-cs"/>
                        </a:rPr>
                        <a:t>. Now then, you and all these people, get ready to cross the Jordan River into the land I am about to give to them—to the Israelites. </a:t>
                      </a:r>
                    </a:p>
                    <a:p>
                      <a:endParaRPr lang="en-US" sz="1800" b="0" i="0" kern="1200" baseline="30000" dirty="0">
                        <a:solidFill>
                          <a:schemeClr val="lt1"/>
                        </a:solidFill>
                        <a:effectLst/>
                        <a:latin typeface="+mn-lt"/>
                        <a:ea typeface="+mn-ea"/>
                        <a:cs typeface="+mn-cs"/>
                      </a:endParaRPr>
                    </a:p>
                    <a:p>
                      <a:r>
                        <a:rPr lang="en-US" sz="1800" b="1" i="0" kern="1200" baseline="30000" dirty="0">
                          <a:solidFill>
                            <a:schemeClr val="lt1"/>
                          </a:solidFill>
                          <a:effectLst/>
                          <a:latin typeface="+mn-lt"/>
                          <a:ea typeface="+mn-ea"/>
                          <a:cs typeface="+mn-cs"/>
                        </a:rPr>
                        <a:t>3 </a:t>
                      </a:r>
                      <a:r>
                        <a:rPr lang="en-US" sz="1800" b="0" i="0" kern="1200" dirty="0">
                          <a:solidFill>
                            <a:schemeClr val="lt1"/>
                          </a:solidFill>
                          <a:effectLst/>
                          <a:latin typeface="+mn-lt"/>
                          <a:ea typeface="+mn-ea"/>
                          <a:cs typeface="+mn-cs"/>
                        </a:rPr>
                        <a:t>I will give you every place where you set your foot, </a:t>
                      </a:r>
                      <a:r>
                        <a:rPr lang="en-US" sz="1800" b="0" i="0" u="sng" kern="1200" dirty="0">
                          <a:solidFill>
                            <a:schemeClr val="lt1"/>
                          </a:solidFill>
                          <a:effectLst/>
                          <a:latin typeface="+mn-lt"/>
                          <a:ea typeface="+mn-ea"/>
                          <a:cs typeface="+mn-cs"/>
                        </a:rPr>
                        <a:t>as I promised </a:t>
                      </a:r>
                      <a:r>
                        <a:rPr lang="en-US" sz="1800" b="0" i="0" kern="1200" dirty="0">
                          <a:solidFill>
                            <a:schemeClr val="lt1"/>
                          </a:solidFill>
                          <a:effectLst/>
                          <a:latin typeface="+mn-lt"/>
                          <a:ea typeface="+mn-ea"/>
                          <a:cs typeface="+mn-cs"/>
                        </a:rPr>
                        <a:t>Moses. </a:t>
                      </a:r>
                      <a:r>
                        <a:rPr lang="en-US" sz="1800" b="1" i="0" kern="1200" baseline="30000" dirty="0">
                          <a:solidFill>
                            <a:schemeClr val="lt1"/>
                          </a:solidFill>
                          <a:effectLst/>
                          <a:latin typeface="+mn-lt"/>
                          <a:ea typeface="+mn-ea"/>
                          <a:cs typeface="+mn-cs"/>
                        </a:rPr>
                        <a:t>4 </a:t>
                      </a:r>
                      <a:r>
                        <a:rPr lang="en-US" sz="1800" b="0" i="0" kern="1200" dirty="0">
                          <a:solidFill>
                            <a:schemeClr val="lt1"/>
                          </a:solidFill>
                          <a:effectLst/>
                          <a:latin typeface="+mn-lt"/>
                          <a:ea typeface="+mn-ea"/>
                          <a:cs typeface="+mn-cs"/>
                        </a:rPr>
                        <a:t>Your territory will extend from the desert to Lebanon, and from the great river, the Euphrates—all the Hittite country—to the Mediterranean Sea in the west. </a:t>
                      </a:r>
                      <a:r>
                        <a:rPr lang="en-US" sz="1800" b="1" i="0" kern="1200" baseline="30000" dirty="0">
                          <a:solidFill>
                            <a:schemeClr val="lt1"/>
                          </a:solidFill>
                          <a:effectLst/>
                          <a:latin typeface="+mn-lt"/>
                          <a:ea typeface="+mn-ea"/>
                          <a:cs typeface="+mn-cs"/>
                        </a:rPr>
                        <a:t>5 </a:t>
                      </a:r>
                      <a:r>
                        <a:rPr lang="en-US" sz="1800" b="0" i="0" kern="1200" dirty="0">
                          <a:solidFill>
                            <a:schemeClr val="lt1"/>
                          </a:solidFill>
                          <a:effectLst/>
                          <a:latin typeface="+mn-lt"/>
                          <a:ea typeface="+mn-ea"/>
                          <a:cs typeface="+mn-cs"/>
                        </a:rPr>
                        <a:t>No one will be able to stand against you all the days of your life. </a:t>
                      </a:r>
                    </a:p>
                    <a:p>
                      <a:endParaRPr lang="en-US" sz="1800" b="0" i="0" kern="1200" dirty="0">
                        <a:solidFill>
                          <a:schemeClr val="lt1"/>
                        </a:solidFill>
                        <a:effectLst/>
                        <a:latin typeface="+mn-lt"/>
                        <a:ea typeface="+mn-ea"/>
                        <a:cs typeface="+mn-cs"/>
                      </a:endParaRPr>
                    </a:p>
                    <a:p>
                      <a:r>
                        <a:rPr lang="en-US" sz="1800" b="0" i="0" u="none" kern="1200" dirty="0">
                          <a:solidFill>
                            <a:schemeClr val="lt1"/>
                          </a:solidFill>
                          <a:effectLst/>
                          <a:latin typeface="+mn-lt"/>
                          <a:ea typeface="+mn-ea"/>
                          <a:cs typeface="+mn-cs"/>
                        </a:rPr>
                        <a:t>As I was with Moses</a:t>
                      </a:r>
                      <a:r>
                        <a:rPr lang="en-US" sz="1800" b="0" i="0" kern="1200" dirty="0">
                          <a:solidFill>
                            <a:schemeClr val="lt1"/>
                          </a:solidFill>
                          <a:effectLst/>
                          <a:latin typeface="+mn-lt"/>
                          <a:ea typeface="+mn-ea"/>
                          <a:cs typeface="+mn-cs"/>
                        </a:rPr>
                        <a:t>, so I will be with you; I will never leave you nor forsake you. </a:t>
                      </a:r>
                    </a:p>
                    <a:p>
                      <a:endParaRPr lang="en-US" sz="1800" b="0" i="0" kern="1200" baseline="30000" dirty="0">
                        <a:solidFill>
                          <a:schemeClr val="lt1"/>
                        </a:solidFill>
                        <a:effectLst/>
                        <a:latin typeface="+mn-lt"/>
                        <a:ea typeface="+mn-ea"/>
                        <a:cs typeface="+mn-cs"/>
                      </a:endParaRPr>
                    </a:p>
                    <a:p>
                      <a:r>
                        <a:rPr lang="en-US" sz="1800" b="1" i="0" kern="1200" baseline="30000" dirty="0">
                          <a:solidFill>
                            <a:schemeClr val="lt1"/>
                          </a:solidFill>
                          <a:effectLst/>
                          <a:latin typeface="+mn-lt"/>
                          <a:ea typeface="+mn-ea"/>
                          <a:cs typeface="+mn-cs"/>
                        </a:rPr>
                        <a:t>6 </a:t>
                      </a:r>
                      <a:r>
                        <a:rPr lang="en-US" sz="1800" b="0" i="0" kern="1200" dirty="0">
                          <a:solidFill>
                            <a:schemeClr val="lt1"/>
                          </a:solidFill>
                          <a:effectLst/>
                          <a:latin typeface="+mn-lt"/>
                          <a:ea typeface="+mn-ea"/>
                          <a:cs typeface="+mn-cs"/>
                        </a:rPr>
                        <a:t>Be strong and courageous, because you will lead these people to inherit the land </a:t>
                      </a:r>
                      <a:r>
                        <a:rPr lang="en-US" sz="1800" b="0" i="0" u="sng" kern="1200" dirty="0">
                          <a:solidFill>
                            <a:schemeClr val="lt1"/>
                          </a:solidFill>
                          <a:effectLst/>
                          <a:latin typeface="+mn-lt"/>
                          <a:ea typeface="+mn-ea"/>
                          <a:cs typeface="+mn-cs"/>
                        </a:rPr>
                        <a:t>I swore to their ancestors </a:t>
                      </a:r>
                      <a:r>
                        <a:rPr lang="en-US" sz="1800" b="0" i="0" kern="1200" dirty="0">
                          <a:solidFill>
                            <a:schemeClr val="lt1"/>
                          </a:solidFill>
                          <a:effectLst/>
                          <a:latin typeface="+mn-lt"/>
                          <a:ea typeface="+mn-ea"/>
                          <a:cs typeface="+mn-cs"/>
                        </a:rPr>
                        <a:t>to give them.</a:t>
                      </a:r>
                    </a:p>
                    <a:p>
                      <a:r>
                        <a:rPr lang="en-US" sz="1800" b="1" i="0" kern="1200" baseline="30000" dirty="0">
                          <a:solidFill>
                            <a:schemeClr val="lt1"/>
                          </a:solidFill>
                          <a:effectLst/>
                          <a:latin typeface="+mn-lt"/>
                          <a:ea typeface="+mn-ea"/>
                          <a:cs typeface="+mn-cs"/>
                        </a:rPr>
                        <a:t>7 </a:t>
                      </a:r>
                      <a:r>
                        <a:rPr lang="en-US" sz="1800" b="0" i="0" kern="1200" dirty="0">
                          <a:solidFill>
                            <a:schemeClr val="lt1"/>
                          </a:solidFill>
                          <a:effectLst/>
                          <a:latin typeface="+mn-lt"/>
                          <a:ea typeface="+mn-ea"/>
                          <a:cs typeface="+mn-cs"/>
                        </a:rPr>
                        <a:t>“Be strong and very courageous. Be careful to obey all the law my servant Moses gave you; do not turn from it to the right or to the left, that you may be successful wherever you go. </a:t>
                      </a:r>
                      <a:r>
                        <a:rPr lang="en-US" sz="1800" b="1" i="0" kern="1200" baseline="30000" dirty="0">
                          <a:solidFill>
                            <a:schemeClr val="lt1"/>
                          </a:solidFill>
                          <a:effectLst/>
                          <a:latin typeface="+mn-lt"/>
                          <a:ea typeface="+mn-ea"/>
                          <a:cs typeface="+mn-cs"/>
                        </a:rPr>
                        <a:t>8 </a:t>
                      </a:r>
                      <a:r>
                        <a:rPr lang="en-US" sz="1800" b="0" i="0" kern="1200" dirty="0">
                          <a:solidFill>
                            <a:schemeClr val="lt1"/>
                          </a:solidFill>
                          <a:effectLst/>
                          <a:latin typeface="+mn-lt"/>
                          <a:ea typeface="+mn-ea"/>
                          <a:cs typeface="+mn-cs"/>
                        </a:rPr>
                        <a:t>Keep this Book of the Law always on your lips; meditate on it day and night, so that you may be careful to do everything written in it. Then you will be prosperous and successful. </a:t>
                      </a:r>
                      <a:r>
                        <a:rPr lang="en-US" sz="1800" b="1" i="0" kern="1200" baseline="30000" dirty="0">
                          <a:solidFill>
                            <a:schemeClr val="lt1"/>
                          </a:solidFill>
                          <a:effectLst/>
                          <a:latin typeface="+mn-lt"/>
                          <a:ea typeface="+mn-ea"/>
                          <a:cs typeface="+mn-cs"/>
                        </a:rPr>
                        <a:t>9 </a:t>
                      </a:r>
                      <a:r>
                        <a:rPr lang="en-US" sz="1800" b="0" i="0" kern="1200" dirty="0">
                          <a:solidFill>
                            <a:schemeClr val="lt1"/>
                          </a:solidFill>
                          <a:effectLst/>
                          <a:latin typeface="+mn-lt"/>
                          <a:ea typeface="+mn-ea"/>
                          <a:cs typeface="+mn-cs"/>
                        </a:rPr>
                        <a:t>Have I not commanded you? Be strong and courageous. Do not be afraid; do not be discouraged, for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your God will be with you wherever you go.”</a:t>
                      </a:r>
                    </a:p>
                    <a:p>
                      <a:endParaRPr lang="en-US" dirty="0"/>
                    </a:p>
                  </a:txBody>
                  <a:tcPr>
                    <a:solidFill>
                      <a:srgbClr val="008E40"/>
                    </a:solidFill>
                  </a:tcPr>
                </a:tc>
                <a:tc>
                  <a:txBody>
                    <a:bodyPr/>
                    <a:lstStyle/>
                    <a:p>
                      <a:endParaRPr lang="en-US" dirty="0"/>
                    </a:p>
                    <a:p>
                      <a:endParaRPr lang="en-US" dirty="0"/>
                    </a:p>
                    <a:p>
                      <a:endParaRPr lang="en-US" dirty="0"/>
                    </a:p>
                    <a:p>
                      <a:r>
                        <a:rPr lang="en-US" dirty="0"/>
                        <a:t>God is the promise-keeper!</a:t>
                      </a:r>
                    </a:p>
                    <a:p>
                      <a:endParaRPr lang="en-US" sz="2000" b="0" dirty="0">
                        <a:solidFill>
                          <a:schemeClr val="bg1"/>
                        </a:solidFill>
                        <a:latin typeface="Times New Roman" panose="02020603050405020304" pitchFamily="18" charset="0"/>
                        <a:cs typeface="Times New Roman" panose="02020603050405020304" pitchFamily="18" charset="0"/>
                      </a:endParaRPr>
                    </a:p>
                    <a:p>
                      <a:pPr algn="l" fontAlgn="base"/>
                      <a:r>
                        <a:rPr lang="en-US" sz="2000" b="0" i="0" dirty="0">
                          <a:solidFill>
                            <a:schemeClr val="bg1"/>
                          </a:solidFill>
                          <a:effectLst/>
                          <a:latin typeface="Times New Roman" panose="02020603050405020304" pitchFamily="18" charset="0"/>
                          <a:cs typeface="Times New Roman" panose="02020603050405020304" pitchFamily="18" charset="0"/>
                        </a:rPr>
                        <a:t>Moses and Joshua, at the end of their lives, were each called “the servant of the Lord” by God Himself (Joshua 24:29). </a:t>
                      </a:r>
                    </a:p>
                    <a:p>
                      <a:pPr algn="l" fontAlgn="base"/>
                      <a:endParaRPr lang="en-US" sz="2000" b="0" dirty="0">
                        <a:solidFill>
                          <a:schemeClr val="bg1"/>
                        </a:solidFill>
                        <a:latin typeface="Times New Roman" panose="02020603050405020304" pitchFamily="18" charset="0"/>
                        <a:cs typeface="Times New Roman" panose="02020603050405020304" pitchFamily="18" charset="0"/>
                      </a:endParaRPr>
                    </a:p>
                    <a:p>
                      <a:pPr algn="l" fontAlgn="base"/>
                      <a:r>
                        <a:rPr lang="en-US" sz="2000" b="0" dirty="0">
                          <a:solidFill>
                            <a:schemeClr val="bg1"/>
                          </a:solidFill>
                          <a:latin typeface="Times New Roman" panose="02020603050405020304" pitchFamily="18" charset="0"/>
                          <a:cs typeface="Times New Roman" panose="02020603050405020304" pitchFamily="18" charset="0"/>
                        </a:rPr>
                        <a:t>These gifted and mighty men were servants. </a:t>
                      </a:r>
                    </a:p>
                    <a:p>
                      <a:pPr algn="l" fontAlgn="base"/>
                      <a:r>
                        <a:rPr lang="en-US" sz="2000" b="0" dirty="0">
                          <a:solidFill>
                            <a:schemeClr val="bg1"/>
                          </a:solidFill>
                          <a:latin typeface="Times New Roman" panose="02020603050405020304" pitchFamily="18" charset="0"/>
                          <a:cs typeface="Times New Roman" panose="02020603050405020304" pitchFamily="18" charset="0"/>
                        </a:rPr>
                        <a:t>God is the master &amp; the lead character </a:t>
                      </a:r>
                    </a:p>
                    <a:p>
                      <a:pPr marL="342900" indent="-342900" algn="l" fontAlgn="base">
                        <a:buFontTx/>
                        <a:buChar char="-"/>
                      </a:pPr>
                      <a:r>
                        <a:rPr lang="en-US" sz="2000" b="0" dirty="0">
                          <a:solidFill>
                            <a:schemeClr val="bg1"/>
                          </a:solidFill>
                          <a:latin typeface="Times New Roman" panose="02020603050405020304" pitchFamily="18" charset="0"/>
                          <a:cs typeface="Times New Roman" panose="02020603050405020304" pitchFamily="18" charset="0"/>
                        </a:rPr>
                        <a:t>Delivered from slavery</a:t>
                      </a:r>
                    </a:p>
                    <a:p>
                      <a:pPr marL="342900" indent="-342900" algn="l" fontAlgn="base">
                        <a:buFontTx/>
                        <a:buChar char="-"/>
                      </a:pPr>
                      <a:r>
                        <a:rPr lang="en-US" sz="2000" b="0" dirty="0">
                          <a:solidFill>
                            <a:schemeClr val="bg1"/>
                          </a:solidFill>
                          <a:latin typeface="Times New Roman" panose="02020603050405020304" pitchFamily="18" charset="0"/>
                          <a:cs typeface="Times New Roman" panose="02020603050405020304" pitchFamily="18" charset="0"/>
                        </a:rPr>
                        <a:t>Conquest of the promised land</a:t>
                      </a:r>
                    </a:p>
                    <a:p>
                      <a:pPr marL="0" indent="0" algn="l" fontAlgn="base">
                        <a:buFontTx/>
                        <a:buNone/>
                      </a:pPr>
                      <a:endParaRPr lang="en-US" sz="2000" b="0" dirty="0">
                        <a:solidFill>
                          <a:schemeClr val="bg1"/>
                        </a:solidFill>
                        <a:latin typeface="Times New Roman" panose="02020603050405020304" pitchFamily="18" charset="0"/>
                        <a:cs typeface="Times New Roman" panose="02020603050405020304" pitchFamily="18" charset="0"/>
                      </a:endParaRPr>
                    </a:p>
                    <a:p>
                      <a:pPr marL="342900" indent="-342900" algn="l" fontAlgn="base">
                        <a:buFontTx/>
                        <a:buChar char="-"/>
                      </a:pPr>
                      <a:endParaRPr lang="en-US" sz="2000" b="0" dirty="0">
                        <a:solidFill>
                          <a:schemeClr val="bg1"/>
                        </a:solidFill>
                        <a:latin typeface="Times New Roman" panose="02020603050405020304" pitchFamily="18" charset="0"/>
                        <a:cs typeface="Times New Roman" panose="02020603050405020304" pitchFamily="18" charset="0"/>
                      </a:endParaRPr>
                    </a:p>
                    <a:p>
                      <a:pPr marL="0" indent="0" algn="l" fontAlgn="base">
                        <a:buFontTx/>
                        <a:buNone/>
                      </a:pPr>
                      <a:r>
                        <a:rPr lang="en-US" sz="2000" b="0" dirty="0">
                          <a:solidFill>
                            <a:schemeClr val="bg1"/>
                          </a:solidFill>
                          <a:latin typeface="Times New Roman" panose="02020603050405020304" pitchFamily="18" charset="0"/>
                          <a:cs typeface="Times New Roman" panose="02020603050405020304" pitchFamily="18" charset="0"/>
                        </a:rPr>
                        <a:t>“</a:t>
                      </a:r>
                      <a:r>
                        <a:rPr lang="en-US" sz="2000" dirty="0"/>
                        <a:t>U don’t need Moses, you need Moses God”</a:t>
                      </a:r>
                    </a:p>
                    <a:p>
                      <a:pPr marL="0" indent="0" algn="l" fontAlgn="base">
                        <a:buFontTx/>
                        <a:buNone/>
                      </a:pPr>
                      <a:endParaRPr lang="en-US" sz="2000" b="0" dirty="0">
                        <a:solidFill>
                          <a:schemeClr val="bg1"/>
                        </a:solidFill>
                        <a:latin typeface="Times New Roman" panose="02020603050405020304" pitchFamily="18" charset="0"/>
                        <a:cs typeface="Times New Roman" panose="02020603050405020304" pitchFamily="18" charset="0"/>
                      </a:endParaRPr>
                    </a:p>
                    <a:p>
                      <a:pPr marL="0" indent="0" algn="l" fontAlgn="base">
                        <a:buFontTx/>
                        <a:buNone/>
                      </a:pPr>
                      <a:r>
                        <a:rPr lang="en-US" sz="2000" b="1" dirty="0">
                          <a:solidFill>
                            <a:schemeClr val="bg1"/>
                          </a:solidFill>
                          <a:latin typeface="Times New Roman" panose="02020603050405020304" pitchFamily="18" charset="0"/>
                          <a:cs typeface="Times New Roman" panose="02020603050405020304" pitchFamily="18" charset="0"/>
                        </a:rPr>
                        <a:t>“I made the promises. I will fulfill it”</a:t>
                      </a:r>
                    </a:p>
                    <a:p>
                      <a:endParaRPr lang="en-US" dirty="0"/>
                    </a:p>
                  </a:txBody>
                  <a:tcPr>
                    <a:solidFill>
                      <a:srgbClr val="008E40"/>
                    </a:solidFill>
                  </a:tcPr>
                </a:tc>
                <a:extLst>
                  <a:ext uri="{0D108BD9-81ED-4DB2-BD59-A6C34878D82A}">
                    <a16:rowId xmlns:a16="http://schemas.microsoft.com/office/drawing/2014/main" val="2318405281"/>
                  </a:ext>
                </a:extLst>
              </a:tr>
            </a:tbl>
          </a:graphicData>
        </a:graphic>
      </p:graphicFrame>
    </p:spTree>
    <p:extLst>
      <p:ext uri="{BB962C8B-B14F-4D97-AF65-F5344CB8AC3E}">
        <p14:creationId xmlns:p14="http://schemas.microsoft.com/office/powerpoint/2010/main" val="166141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CF2A35D2-58A4-4F0E-862C-106444938F9D}"/>
              </a:ext>
            </a:extLst>
          </p:cNvPr>
          <p:cNvGraphicFramePr>
            <a:graphicFrameLocks noGrp="1"/>
          </p:cNvGraphicFramePr>
          <p:nvPr>
            <p:extLst>
              <p:ext uri="{D42A27DB-BD31-4B8C-83A1-F6EECF244321}">
                <p14:modId xmlns:p14="http://schemas.microsoft.com/office/powerpoint/2010/main" val="4281514382"/>
              </p:ext>
            </p:extLst>
          </p:nvPr>
        </p:nvGraphicFramePr>
        <p:xfrm>
          <a:off x="0" y="0"/>
          <a:ext cx="12192000" cy="6857999"/>
        </p:xfrm>
        <a:graphic>
          <a:graphicData uri="http://schemas.openxmlformats.org/drawingml/2006/table">
            <a:tbl>
              <a:tblPr firstRow="1" bandRow="1">
                <a:tableStyleId>{5C22544A-7EE6-4342-B048-85BDC9FD1C3A}</a:tableStyleId>
              </a:tblPr>
              <a:tblGrid>
                <a:gridCol w="6582040">
                  <a:extLst>
                    <a:ext uri="{9D8B030D-6E8A-4147-A177-3AD203B41FA5}">
                      <a16:colId xmlns:a16="http://schemas.microsoft.com/office/drawing/2014/main" val="375294829"/>
                    </a:ext>
                  </a:extLst>
                </a:gridCol>
                <a:gridCol w="5609960">
                  <a:extLst>
                    <a:ext uri="{9D8B030D-6E8A-4147-A177-3AD203B41FA5}">
                      <a16:colId xmlns:a16="http://schemas.microsoft.com/office/drawing/2014/main" val="1968472456"/>
                    </a:ext>
                  </a:extLst>
                </a:gridCol>
              </a:tblGrid>
              <a:tr h="6857999">
                <a:tc>
                  <a:txBody>
                    <a:bodyPr/>
                    <a:lstStyle/>
                    <a:p>
                      <a:endParaRPr lang="en-US" sz="1800" b="0" i="0" u="sng" kern="1200" dirty="0">
                        <a:solidFill>
                          <a:schemeClr val="lt1"/>
                        </a:solidFill>
                        <a:effectLst/>
                        <a:latin typeface="+mn-lt"/>
                        <a:ea typeface="+mn-ea"/>
                        <a:cs typeface="+mn-cs"/>
                      </a:endParaRPr>
                    </a:p>
                    <a:p>
                      <a:endParaRPr lang="en-US" sz="1800" b="0" i="0" u="sng" kern="1200" dirty="0">
                        <a:solidFill>
                          <a:schemeClr val="lt1"/>
                        </a:solidFill>
                        <a:effectLst/>
                        <a:latin typeface="+mn-lt"/>
                        <a:ea typeface="+mn-ea"/>
                        <a:cs typeface="+mn-cs"/>
                      </a:endParaRPr>
                    </a:p>
                    <a:p>
                      <a:endParaRPr lang="en-US" sz="1800" b="0" i="0" u="sng" kern="1200" dirty="0">
                        <a:solidFill>
                          <a:schemeClr val="lt1"/>
                        </a:solidFill>
                        <a:effectLst/>
                        <a:latin typeface="+mn-lt"/>
                        <a:ea typeface="+mn-ea"/>
                        <a:cs typeface="+mn-cs"/>
                      </a:endParaRPr>
                    </a:p>
                    <a:p>
                      <a:endParaRPr lang="en-US" sz="1800" b="0" i="0" u="sng" kern="1200" dirty="0">
                        <a:solidFill>
                          <a:schemeClr val="lt1"/>
                        </a:solidFill>
                        <a:effectLst/>
                        <a:latin typeface="+mn-lt"/>
                        <a:ea typeface="+mn-ea"/>
                        <a:cs typeface="+mn-cs"/>
                      </a:endParaRPr>
                    </a:p>
                    <a:p>
                      <a:r>
                        <a:rPr lang="en-US" sz="1800" b="1" i="0" u="sng" kern="1200" baseline="30000" dirty="0">
                          <a:solidFill>
                            <a:schemeClr val="lt1"/>
                          </a:solidFill>
                          <a:effectLst/>
                          <a:latin typeface="+mn-lt"/>
                          <a:ea typeface="+mn-ea"/>
                          <a:cs typeface="+mn-cs"/>
                        </a:rPr>
                        <a:t>5</a:t>
                      </a:r>
                      <a:r>
                        <a:rPr lang="en-US" sz="1800" b="0" i="0" u="sng" kern="1200" dirty="0">
                          <a:solidFill>
                            <a:schemeClr val="lt1"/>
                          </a:solidFill>
                          <a:effectLst/>
                          <a:latin typeface="+mn-lt"/>
                          <a:ea typeface="+mn-ea"/>
                          <a:cs typeface="+mn-cs"/>
                        </a:rPr>
                        <a:t>As I was with Moses</a:t>
                      </a:r>
                      <a:r>
                        <a:rPr lang="en-US" sz="1800" b="0" i="0" kern="1200" dirty="0">
                          <a:solidFill>
                            <a:schemeClr val="lt1"/>
                          </a:solidFill>
                          <a:effectLst/>
                          <a:latin typeface="+mn-lt"/>
                          <a:ea typeface="+mn-ea"/>
                          <a:cs typeface="+mn-cs"/>
                        </a:rPr>
                        <a:t>, so </a:t>
                      </a:r>
                      <a:r>
                        <a:rPr lang="en-US" sz="1800" b="0" i="0" u="sng" kern="1200" dirty="0">
                          <a:solidFill>
                            <a:schemeClr val="lt1"/>
                          </a:solidFill>
                          <a:effectLst/>
                          <a:latin typeface="+mn-lt"/>
                          <a:ea typeface="+mn-ea"/>
                          <a:cs typeface="+mn-cs"/>
                        </a:rPr>
                        <a:t>I will be with you; I will never leave you nor forsake you. </a:t>
                      </a:r>
                    </a:p>
                    <a:p>
                      <a:endParaRPr lang="en-US" sz="1800" b="0" i="0" kern="1200" baseline="30000" dirty="0">
                        <a:solidFill>
                          <a:schemeClr val="lt1"/>
                        </a:solidFill>
                        <a:effectLst/>
                        <a:latin typeface="+mn-lt"/>
                        <a:ea typeface="+mn-ea"/>
                        <a:cs typeface="+mn-cs"/>
                      </a:endParaRPr>
                    </a:p>
                    <a:p>
                      <a:r>
                        <a:rPr lang="en-US" sz="1800" b="1" i="0" kern="1200" baseline="30000" dirty="0">
                          <a:solidFill>
                            <a:schemeClr val="lt1"/>
                          </a:solidFill>
                          <a:effectLst/>
                          <a:latin typeface="+mn-lt"/>
                          <a:ea typeface="+mn-ea"/>
                          <a:cs typeface="+mn-cs"/>
                        </a:rPr>
                        <a:t>6 </a:t>
                      </a:r>
                      <a:r>
                        <a:rPr lang="en-US" sz="1800" b="0" i="0" u="none" kern="1200" dirty="0">
                          <a:solidFill>
                            <a:schemeClr val="lt1"/>
                          </a:solidFill>
                          <a:effectLst/>
                          <a:latin typeface="+mn-lt"/>
                          <a:ea typeface="+mn-ea"/>
                          <a:cs typeface="+mn-cs"/>
                        </a:rPr>
                        <a:t>Be strong and courageous, </a:t>
                      </a:r>
                      <a:r>
                        <a:rPr lang="en-US" sz="1800" b="0" i="0" kern="1200" dirty="0">
                          <a:solidFill>
                            <a:schemeClr val="lt1"/>
                          </a:solidFill>
                          <a:effectLst/>
                          <a:latin typeface="+mn-lt"/>
                          <a:ea typeface="+mn-ea"/>
                          <a:cs typeface="+mn-cs"/>
                        </a:rPr>
                        <a:t>because you will lead these people to inherit the land I swore to their ancestors to give them.</a:t>
                      </a:r>
                    </a:p>
                    <a:p>
                      <a:endParaRPr lang="en-US" sz="1800" b="0" i="0" kern="1200" dirty="0">
                        <a:solidFill>
                          <a:schemeClr val="lt1"/>
                        </a:solidFill>
                        <a:effectLst/>
                        <a:latin typeface="+mn-lt"/>
                        <a:ea typeface="+mn-ea"/>
                        <a:cs typeface="+mn-cs"/>
                      </a:endParaRPr>
                    </a:p>
                    <a:p>
                      <a:r>
                        <a:rPr lang="en-US" sz="1800" b="1" i="0" kern="1200" baseline="30000" dirty="0">
                          <a:solidFill>
                            <a:schemeClr val="lt1"/>
                          </a:solidFill>
                          <a:effectLst/>
                          <a:latin typeface="+mn-lt"/>
                          <a:ea typeface="+mn-ea"/>
                          <a:cs typeface="+mn-cs"/>
                        </a:rPr>
                        <a:t>7 </a:t>
                      </a:r>
                      <a:r>
                        <a:rPr lang="en-US" sz="1800" b="0" i="0" u="none" kern="1200" dirty="0">
                          <a:solidFill>
                            <a:schemeClr val="lt1"/>
                          </a:solidFill>
                          <a:effectLst/>
                          <a:latin typeface="+mn-lt"/>
                          <a:ea typeface="+mn-ea"/>
                          <a:cs typeface="+mn-cs"/>
                        </a:rPr>
                        <a:t>“Be strong and very courageous. Be careful to obey all the law my servant </a:t>
                      </a:r>
                      <a:r>
                        <a:rPr lang="en-US" sz="1800" b="0" i="0" kern="1200" dirty="0">
                          <a:solidFill>
                            <a:schemeClr val="lt1"/>
                          </a:solidFill>
                          <a:effectLst/>
                          <a:latin typeface="+mn-lt"/>
                          <a:ea typeface="+mn-ea"/>
                          <a:cs typeface="+mn-cs"/>
                        </a:rPr>
                        <a:t>Moses gave you; do not turn from it to the right or to the left, that you may be successful wherever you go. </a:t>
                      </a:r>
                      <a:r>
                        <a:rPr lang="en-US" sz="1800" b="1" i="0" kern="1200" baseline="30000" dirty="0">
                          <a:solidFill>
                            <a:schemeClr val="lt1"/>
                          </a:solidFill>
                          <a:effectLst/>
                          <a:latin typeface="+mn-lt"/>
                          <a:ea typeface="+mn-ea"/>
                          <a:cs typeface="+mn-cs"/>
                        </a:rPr>
                        <a:t>8 </a:t>
                      </a:r>
                      <a:r>
                        <a:rPr lang="en-US" sz="1800" b="0" i="0" kern="1200" dirty="0">
                          <a:solidFill>
                            <a:schemeClr val="lt1"/>
                          </a:solidFill>
                          <a:effectLst/>
                          <a:latin typeface="+mn-lt"/>
                          <a:ea typeface="+mn-ea"/>
                          <a:cs typeface="+mn-cs"/>
                        </a:rPr>
                        <a:t>Keep this Book of the Law always on your lips; meditate on it day and night, so that you may be careful to do everything written in it. Then you will be prosperous and successful. </a:t>
                      </a:r>
                    </a:p>
                    <a:p>
                      <a:endParaRPr lang="en-US" sz="1800" b="0" i="0" kern="1200" dirty="0">
                        <a:solidFill>
                          <a:schemeClr val="lt1"/>
                        </a:solidFill>
                        <a:effectLst/>
                        <a:latin typeface="+mn-lt"/>
                        <a:ea typeface="+mn-ea"/>
                        <a:cs typeface="+mn-cs"/>
                      </a:endParaRPr>
                    </a:p>
                    <a:p>
                      <a:r>
                        <a:rPr lang="en-US" sz="1800" b="1" i="0" kern="1200" baseline="30000" dirty="0">
                          <a:solidFill>
                            <a:schemeClr val="lt1"/>
                          </a:solidFill>
                          <a:effectLst/>
                          <a:latin typeface="+mn-lt"/>
                          <a:ea typeface="+mn-ea"/>
                          <a:cs typeface="+mn-cs"/>
                        </a:rPr>
                        <a:t>9 </a:t>
                      </a:r>
                      <a:r>
                        <a:rPr lang="en-US" sz="1800" b="0" i="0" kern="1200" dirty="0">
                          <a:solidFill>
                            <a:schemeClr val="lt1"/>
                          </a:solidFill>
                          <a:effectLst/>
                          <a:latin typeface="+mn-lt"/>
                          <a:ea typeface="+mn-ea"/>
                          <a:cs typeface="+mn-cs"/>
                        </a:rPr>
                        <a:t>Have I not commanded you? </a:t>
                      </a:r>
                      <a:r>
                        <a:rPr lang="en-US" sz="1800" b="0" i="0" u="none" kern="1200" dirty="0">
                          <a:solidFill>
                            <a:schemeClr val="lt1"/>
                          </a:solidFill>
                          <a:effectLst/>
                          <a:latin typeface="+mn-lt"/>
                          <a:ea typeface="+mn-ea"/>
                          <a:cs typeface="+mn-cs"/>
                        </a:rPr>
                        <a:t>Be strong and courageous. Do not be afraid; do not be discouraged, </a:t>
                      </a:r>
                      <a:r>
                        <a:rPr lang="en-US" sz="1800" b="0" i="0" u="sng" kern="1200" dirty="0">
                          <a:solidFill>
                            <a:schemeClr val="lt1"/>
                          </a:solidFill>
                          <a:effectLst/>
                          <a:latin typeface="+mn-lt"/>
                          <a:ea typeface="+mn-ea"/>
                          <a:cs typeface="+mn-cs"/>
                        </a:rPr>
                        <a:t>for the </a:t>
                      </a:r>
                      <a:r>
                        <a:rPr lang="en-US" sz="1800" b="0" i="0" u="sng" kern="1200" cap="small" dirty="0">
                          <a:solidFill>
                            <a:schemeClr val="lt1"/>
                          </a:solidFill>
                          <a:effectLst/>
                          <a:latin typeface="+mn-lt"/>
                          <a:ea typeface="+mn-ea"/>
                          <a:cs typeface="+mn-cs"/>
                        </a:rPr>
                        <a:t>Lord</a:t>
                      </a:r>
                      <a:r>
                        <a:rPr lang="en-US" sz="1800" b="0" i="0" u="sng" kern="1200" dirty="0">
                          <a:solidFill>
                            <a:schemeClr val="lt1"/>
                          </a:solidFill>
                          <a:effectLst/>
                          <a:latin typeface="+mn-lt"/>
                          <a:ea typeface="+mn-ea"/>
                          <a:cs typeface="+mn-cs"/>
                        </a:rPr>
                        <a:t> your God will be with you wherever you go.”</a:t>
                      </a:r>
                    </a:p>
                    <a:p>
                      <a:endParaRPr lang="en-US" dirty="0"/>
                    </a:p>
                  </a:txBody>
                  <a:tcPr>
                    <a:solidFill>
                      <a:srgbClr val="008E40"/>
                    </a:solidFill>
                  </a:tcPr>
                </a:tc>
                <a:tc>
                  <a:txBody>
                    <a:bodyPr/>
                    <a:lstStyle/>
                    <a:p>
                      <a:endParaRPr lang="en-US" dirty="0"/>
                    </a:p>
                    <a:p>
                      <a:endParaRPr lang="en-US" dirty="0"/>
                    </a:p>
                    <a:p>
                      <a:endParaRPr lang="en-US" sz="2800" dirty="0"/>
                    </a:p>
                    <a:p>
                      <a:endParaRPr lang="en-US" sz="2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bg1"/>
                          </a:solidFill>
                          <a:latin typeface="Times New Roman" panose="02020603050405020304" pitchFamily="18" charset="0"/>
                          <a:cs typeface="Times New Roman" panose="02020603050405020304" pitchFamily="18" charset="0"/>
                        </a:rPr>
                        <a:t>God’s </a:t>
                      </a:r>
                      <a:r>
                        <a:rPr lang="en-US" sz="1800" b="0" u="sng" dirty="0">
                          <a:solidFill>
                            <a:schemeClr val="bg1"/>
                          </a:solidFill>
                          <a:latin typeface="Times New Roman" panose="02020603050405020304" pitchFamily="18" charset="0"/>
                          <a:cs typeface="Times New Roman" panose="02020603050405020304" pitchFamily="18" charset="0"/>
                        </a:rPr>
                        <a:t>presence</a:t>
                      </a:r>
                      <a:r>
                        <a:rPr lang="en-US" sz="1800" b="0" dirty="0">
                          <a:solidFill>
                            <a:schemeClr val="bg1"/>
                          </a:solidFill>
                          <a:latin typeface="Times New Roman" panose="02020603050405020304" pitchFamily="18" charset="0"/>
                          <a:cs typeface="Times New Roman" panose="02020603050405020304" pitchFamily="18" charset="0"/>
                        </a:rPr>
                        <a:t> with His people (v5, v9) includes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dirty="0">
                        <a:solidFill>
                          <a:schemeClr val="bg1"/>
                        </a:solidFill>
                        <a:latin typeface="Times New Roman" panose="02020603050405020304" pitchFamily="18" charset="0"/>
                        <a:cs typeface="Times New Roman" panose="02020603050405020304" pitchFamily="18" charset="0"/>
                      </a:endParaRPr>
                    </a:p>
                    <a:p>
                      <a:r>
                        <a:rPr lang="en-US" sz="1800" b="0" i="0" kern="1200" dirty="0">
                          <a:solidFill>
                            <a:schemeClr val="lt1"/>
                          </a:solidFill>
                          <a:effectLst/>
                          <a:latin typeface="+mn-lt"/>
                          <a:ea typeface="+mn-ea"/>
                          <a:cs typeface="+mn-cs"/>
                        </a:rPr>
                        <a:t>His protection.</a:t>
                      </a:r>
                    </a:p>
                    <a:p>
                      <a:r>
                        <a:rPr lang="en-US" sz="1800" b="0" i="0" kern="1200" dirty="0">
                          <a:solidFill>
                            <a:schemeClr val="lt1"/>
                          </a:solidFill>
                          <a:effectLst/>
                          <a:latin typeface="+mn-lt"/>
                          <a:ea typeface="+mn-ea"/>
                          <a:cs typeface="+mn-cs"/>
                        </a:rPr>
                        <a:t>His provision.</a:t>
                      </a:r>
                    </a:p>
                    <a:p>
                      <a:r>
                        <a:rPr lang="en-US" sz="1800" b="0" i="0" kern="1200" dirty="0">
                          <a:solidFill>
                            <a:schemeClr val="lt1"/>
                          </a:solidFill>
                          <a:effectLst/>
                          <a:latin typeface="+mn-lt"/>
                          <a:ea typeface="+mn-ea"/>
                          <a:cs typeface="+mn-cs"/>
                        </a:rPr>
                        <a:t>His power.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dirty="0">
                        <a:solidFill>
                          <a:schemeClr val="bg1"/>
                        </a:solidFill>
                        <a:latin typeface="Times New Roman" panose="02020603050405020304" pitchFamily="18" charset="0"/>
                        <a:cs typeface="Times New Roman" panose="02020603050405020304" pitchFamily="18" charset="0"/>
                      </a:endParaRPr>
                    </a:p>
                    <a:p>
                      <a:endParaRPr lang="en-US" dirty="0"/>
                    </a:p>
                    <a:p>
                      <a:endParaRPr lang="en-US" dirty="0"/>
                    </a:p>
                    <a:p>
                      <a:endParaRPr lang="en-US" dirty="0"/>
                    </a:p>
                  </a:txBody>
                  <a:tcPr>
                    <a:solidFill>
                      <a:srgbClr val="008E40"/>
                    </a:solidFill>
                  </a:tcPr>
                </a:tc>
                <a:extLst>
                  <a:ext uri="{0D108BD9-81ED-4DB2-BD59-A6C34878D82A}">
                    <a16:rowId xmlns:a16="http://schemas.microsoft.com/office/drawing/2014/main" val="2318405281"/>
                  </a:ext>
                </a:extLst>
              </a:tr>
            </a:tbl>
          </a:graphicData>
        </a:graphic>
      </p:graphicFrame>
      <p:pic>
        <p:nvPicPr>
          <p:cNvPr id="6" name="Picture 5">
            <a:extLst>
              <a:ext uri="{FF2B5EF4-FFF2-40B4-BE49-F238E27FC236}">
                <a16:creationId xmlns:a16="http://schemas.microsoft.com/office/drawing/2014/main" id="{A90A39E6-D595-4F83-8D73-118522664DF3}"/>
              </a:ext>
            </a:extLst>
          </p:cNvPr>
          <p:cNvPicPr>
            <a:picLocks noChangeAspect="1"/>
          </p:cNvPicPr>
          <p:nvPr/>
        </p:nvPicPr>
        <p:blipFill>
          <a:blip r:embed="rId2"/>
          <a:stretch>
            <a:fillRect/>
          </a:stretch>
        </p:blipFill>
        <p:spPr>
          <a:xfrm>
            <a:off x="6780139" y="3255411"/>
            <a:ext cx="1057576" cy="1255872"/>
          </a:xfrm>
          <a:prstGeom prst="rect">
            <a:avLst/>
          </a:prstGeom>
        </p:spPr>
      </p:pic>
    </p:spTree>
    <p:extLst>
      <p:ext uri="{BB962C8B-B14F-4D97-AF65-F5344CB8AC3E}">
        <p14:creationId xmlns:p14="http://schemas.microsoft.com/office/powerpoint/2010/main" val="42933008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CF2A35D2-58A4-4F0E-862C-106444938F9D}"/>
              </a:ext>
            </a:extLst>
          </p:cNvPr>
          <p:cNvGraphicFramePr>
            <a:graphicFrameLocks noGrp="1"/>
          </p:cNvGraphicFramePr>
          <p:nvPr>
            <p:extLst>
              <p:ext uri="{D42A27DB-BD31-4B8C-83A1-F6EECF244321}">
                <p14:modId xmlns:p14="http://schemas.microsoft.com/office/powerpoint/2010/main" val="1777423373"/>
              </p:ext>
            </p:extLst>
          </p:nvPr>
        </p:nvGraphicFramePr>
        <p:xfrm>
          <a:off x="0" y="0"/>
          <a:ext cx="12192000" cy="6857999"/>
        </p:xfrm>
        <a:graphic>
          <a:graphicData uri="http://schemas.openxmlformats.org/drawingml/2006/table">
            <a:tbl>
              <a:tblPr firstRow="1" bandRow="1">
                <a:tableStyleId>{5C22544A-7EE6-4342-B048-85BDC9FD1C3A}</a:tableStyleId>
              </a:tblPr>
              <a:tblGrid>
                <a:gridCol w="6582040">
                  <a:extLst>
                    <a:ext uri="{9D8B030D-6E8A-4147-A177-3AD203B41FA5}">
                      <a16:colId xmlns:a16="http://schemas.microsoft.com/office/drawing/2014/main" val="375294829"/>
                    </a:ext>
                  </a:extLst>
                </a:gridCol>
                <a:gridCol w="5609960">
                  <a:extLst>
                    <a:ext uri="{9D8B030D-6E8A-4147-A177-3AD203B41FA5}">
                      <a16:colId xmlns:a16="http://schemas.microsoft.com/office/drawing/2014/main" val="1968472456"/>
                    </a:ext>
                  </a:extLst>
                </a:gridCol>
              </a:tblGrid>
              <a:tr h="6857999">
                <a:tc>
                  <a:txBody>
                    <a:bodyPr/>
                    <a:lstStyle/>
                    <a:p>
                      <a:endParaRPr lang="en-US" sz="1800" b="0" i="0" u="sng" kern="1200" dirty="0">
                        <a:solidFill>
                          <a:schemeClr val="lt1"/>
                        </a:solidFill>
                        <a:effectLst/>
                        <a:latin typeface="+mn-lt"/>
                        <a:ea typeface="+mn-ea"/>
                        <a:cs typeface="+mn-cs"/>
                      </a:endParaRPr>
                    </a:p>
                    <a:p>
                      <a:endParaRPr lang="en-US" sz="1800" b="0" i="0" u="sng" kern="1200" dirty="0">
                        <a:solidFill>
                          <a:schemeClr val="lt1"/>
                        </a:solidFill>
                        <a:effectLst/>
                        <a:latin typeface="+mn-lt"/>
                        <a:ea typeface="+mn-ea"/>
                        <a:cs typeface="+mn-cs"/>
                      </a:endParaRPr>
                    </a:p>
                    <a:p>
                      <a:endParaRPr lang="en-US" sz="1800" b="0" i="0" u="sng" kern="1200" dirty="0">
                        <a:solidFill>
                          <a:schemeClr val="lt1"/>
                        </a:solidFill>
                        <a:effectLst/>
                        <a:latin typeface="+mn-lt"/>
                        <a:ea typeface="+mn-ea"/>
                        <a:cs typeface="+mn-cs"/>
                      </a:endParaRPr>
                    </a:p>
                    <a:p>
                      <a:endParaRPr lang="en-US" sz="1800" b="0" i="0" u="sng" kern="1200" dirty="0">
                        <a:solidFill>
                          <a:schemeClr val="lt1"/>
                        </a:solidFill>
                        <a:effectLst/>
                        <a:latin typeface="+mn-lt"/>
                        <a:ea typeface="+mn-ea"/>
                        <a:cs typeface="+mn-cs"/>
                      </a:endParaRPr>
                    </a:p>
                    <a:p>
                      <a:r>
                        <a:rPr lang="en-US" dirty="0"/>
                        <a:t>When GOD wanted to create fish, he made the sea. </a:t>
                      </a:r>
                    </a:p>
                    <a:p>
                      <a:r>
                        <a:rPr lang="en-US" dirty="0"/>
                        <a:t>When GOD wanted to create trees, He made the earth. </a:t>
                      </a:r>
                    </a:p>
                    <a:p>
                      <a:r>
                        <a:rPr lang="en-US" dirty="0"/>
                        <a:t>But when GOD wanted to create man, He turned to HIMSELF. </a:t>
                      </a:r>
                    </a:p>
                    <a:p>
                      <a:endParaRPr lang="en-US" dirty="0"/>
                    </a:p>
                    <a:p>
                      <a:r>
                        <a:rPr lang="en-US" dirty="0"/>
                        <a:t>Thus GOD said: "Let us make man in our image and likeness".</a:t>
                      </a:r>
                    </a:p>
                    <a:p>
                      <a:endParaRPr lang="en-US" dirty="0"/>
                    </a:p>
                    <a:p>
                      <a:r>
                        <a:rPr lang="en-US" dirty="0"/>
                        <a:t>If you catch a fish out of the water, it will die; </a:t>
                      </a:r>
                    </a:p>
                    <a:p>
                      <a:r>
                        <a:rPr lang="en-US" dirty="0"/>
                        <a:t>and when you remove a tree from the ground, it also dies. Similarly, when man disconnects from GOD, he dies. </a:t>
                      </a:r>
                    </a:p>
                    <a:p>
                      <a:endParaRPr lang="en-US" dirty="0"/>
                    </a:p>
                    <a:p>
                      <a:r>
                        <a:rPr lang="en-US" dirty="0"/>
                        <a:t>We were created to live in HIS presence.  </a:t>
                      </a:r>
                    </a:p>
                  </a:txBody>
                  <a:tcPr>
                    <a:solidFill>
                      <a:srgbClr val="008E40"/>
                    </a:solidFill>
                  </a:tcPr>
                </a:tc>
                <a:tc>
                  <a:txBody>
                    <a:bodyPr/>
                    <a:lstStyle/>
                    <a:p>
                      <a:endParaRPr lang="en-US" dirty="0"/>
                    </a:p>
                    <a:p>
                      <a:endParaRPr lang="en-US" dirty="0"/>
                    </a:p>
                    <a:p>
                      <a:endParaRPr lang="en-US" sz="2800" dirty="0"/>
                    </a:p>
                    <a:p>
                      <a:endParaRPr lang="en-US" sz="28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dirty="0">
                        <a:solidFill>
                          <a:schemeClr val="bg1"/>
                        </a:solidFill>
                        <a:latin typeface="Times New Roman" panose="02020603050405020304" pitchFamily="18" charset="0"/>
                        <a:cs typeface="Times New Roman" panose="02020603050405020304" pitchFamily="18" charset="0"/>
                      </a:endParaRPr>
                    </a:p>
                    <a:p>
                      <a:endParaRPr lang="en-US" dirty="0"/>
                    </a:p>
                    <a:p>
                      <a:endParaRPr lang="en-US" dirty="0"/>
                    </a:p>
                    <a:p>
                      <a:endParaRPr lang="en-US" dirty="0"/>
                    </a:p>
                  </a:txBody>
                  <a:tcPr>
                    <a:solidFill>
                      <a:srgbClr val="008E40"/>
                    </a:solidFill>
                  </a:tcPr>
                </a:tc>
                <a:extLst>
                  <a:ext uri="{0D108BD9-81ED-4DB2-BD59-A6C34878D82A}">
                    <a16:rowId xmlns:a16="http://schemas.microsoft.com/office/drawing/2014/main" val="2318405281"/>
                  </a:ext>
                </a:extLst>
              </a:tr>
            </a:tbl>
          </a:graphicData>
        </a:graphic>
      </p:graphicFrame>
      <p:pic>
        <p:nvPicPr>
          <p:cNvPr id="8" name="Picture 7">
            <a:extLst>
              <a:ext uri="{FF2B5EF4-FFF2-40B4-BE49-F238E27FC236}">
                <a16:creationId xmlns:a16="http://schemas.microsoft.com/office/drawing/2014/main" id="{40D09902-1E92-4D2A-9C33-75BE1B4C4EB0}"/>
              </a:ext>
            </a:extLst>
          </p:cNvPr>
          <p:cNvPicPr>
            <a:picLocks noChangeAspect="1"/>
          </p:cNvPicPr>
          <p:nvPr/>
        </p:nvPicPr>
        <p:blipFill>
          <a:blip r:embed="rId2"/>
          <a:stretch>
            <a:fillRect/>
          </a:stretch>
        </p:blipFill>
        <p:spPr>
          <a:xfrm>
            <a:off x="7134819" y="894766"/>
            <a:ext cx="1210899" cy="745169"/>
          </a:xfrm>
          <a:prstGeom prst="rect">
            <a:avLst/>
          </a:prstGeom>
        </p:spPr>
      </p:pic>
      <p:pic>
        <p:nvPicPr>
          <p:cNvPr id="10" name="Picture 9">
            <a:extLst>
              <a:ext uri="{FF2B5EF4-FFF2-40B4-BE49-F238E27FC236}">
                <a16:creationId xmlns:a16="http://schemas.microsoft.com/office/drawing/2014/main" id="{44553161-4C5A-4FFB-AEF4-4FFB5E48425A}"/>
              </a:ext>
            </a:extLst>
          </p:cNvPr>
          <p:cNvPicPr>
            <a:picLocks noChangeAspect="1"/>
          </p:cNvPicPr>
          <p:nvPr/>
        </p:nvPicPr>
        <p:blipFill>
          <a:blip r:embed="rId3"/>
          <a:stretch>
            <a:fillRect/>
          </a:stretch>
        </p:blipFill>
        <p:spPr>
          <a:xfrm>
            <a:off x="7134819" y="1994806"/>
            <a:ext cx="861516" cy="1148688"/>
          </a:xfrm>
          <a:prstGeom prst="rect">
            <a:avLst/>
          </a:prstGeom>
        </p:spPr>
      </p:pic>
      <p:pic>
        <p:nvPicPr>
          <p:cNvPr id="3" name="Picture 2">
            <a:extLst>
              <a:ext uri="{FF2B5EF4-FFF2-40B4-BE49-F238E27FC236}">
                <a16:creationId xmlns:a16="http://schemas.microsoft.com/office/drawing/2014/main" id="{1E00D04E-CBB6-44AE-8C99-F5E0F8A18A68}"/>
              </a:ext>
            </a:extLst>
          </p:cNvPr>
          <p:cNvPicPr>
            <a:picLocks noChangeAspect="1"/>
          </p:cNvPicPr>
          <p:nvPr/>
        </p:nvPicPr>
        <p:blipFill>
          <a:blip r:embed="rId4"/>
          <a:stretch>
            <a:fillRect/>
          </a:stretch>
        </p:blipFill>
        <p:spPr>
          <a:xfrm>
            <a:off x="7134819" y="3498365"/>
            <a:ext cx="1095528" cy="1400730"/>
          </a:xfrm>
          <a:prstGeom prst="rect">
            <a:avLst/>
          </a:prstGeom>
        </p:spPr>
      </p:pic>
    </p:spTree>
    <p:extLst>
      <p:ext uri="{BB962C8B-B14F-4D97-AF65-F5344CB8AC3E}">
        <p14:creationId xmlns:p14="http://schemas.microsoft.com/office/powerpoint/2010/main" val="2327465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CF2A35D2-58A4-4F0E-862C-106444938F9D}"/>
              </a:ext>
            </a:extLst>
          </p:cNvPr>
          <p:cNvGraphicFramePr>
            <a:graphicFrameLocks noGrp="1"/>
          </p:cNvGraphicFramePr>
          <p:nvPr>
            <p:extLst>
              <p:ext uri="{D42A27DB-BD31-4B8C-83A1-F6EECF244321}">
                <p14:modId xmlns:p14="http://schemas.microsoft.com/office/powerpoint/2010/main" val="4198962305"/>
              </p:ext>
            </p:extLst>
          </p:nvPr>
        </p:nvGraphicFramePr>
        <p:xfrm>
          <a:off x="0" y="0"/>
          <a:ext cx="12192000" cy="6857999"/>
        </p:xfrm>
        <a:graphic>
          <a:graphicData uri="http://schemas.openxmlformats.org/drawingml/2006/table">
            <a:tbl>
              <a:tblPr firstRow="1" bandRow="1">
                <a:tableStyleId>{5C22544A-7EE6-4342-B048-85BDC9FD1C3A}</a:tableStyleId>
              </a:tblPr>
              <a:tblGrid>
                <a:gridCol w="6582040">
                  <a:extLst>
                    <a:ext uri="{9D8B030D-6E8A-4147-A177-3AD203B41FA5}">
                      <a16:colId xmlns:a16="http://schemas.microsoft.com/office/drawing/2014/main" val="375294829"/>
                    </a:ext>
                  </a:extLst>
                </a:gridCol>
                <a:gridCol w="5609960">
                  <a:extLst>
                    <a:ext uri="{9D8B030D-6E8A-4147-A177-3AD203B41FA5}">
                      <a16:colId xmlns:a16="http://schemas.microsoft.com/office/drawing/2014/main" val="1968472456"/>
                    </a:ext>
                  </a:extLst>
                </a:gridCol>
              </a:tblGrid>
              <a:tr h="6857999">
                <a:tc>
                  <a:txBody>
                    <a:bodyPr/>
                    <a:lstStyle/>
                    <a:p>
                      <a:endParaRPr lang="en-US" sz="1800" b="0" i="0" u="sng" kern="1200" dirty="0">
                        <a:solidFill>
                          <a:schemeClr val="lt1"/>
                        </a:solidFill>
                        <a:effectLst/>
                        <a:latin typeface="+mn-lt"/>
                        <a:ea typeface="+mn-ea"/>
                        <a:cs typeface="+mn-cs"/>
                      </a:endParaRPr>
                    </a:p>
                    <a:p>
                      <a:endParaRPr lang="en-US" sz="1800" b="0" i="0" u="sng" kern="1200" dirty="0">
                        <a:solidFill>
                          <a:schemeClr val="lt1"/>
                        </a:solidFill>
                        <a:effectLst/>
                        <a:latin typeface="+mn-lt"/>
                        <a:ea typeface="+mn-ea"/>
                        <a:cs typeface="+mn-cs"/>
                      </a:endParaRPr>
                    </a:p>
                    <a:p>
                      <a:endParaRPr lang="en-US" sz="1800" b="0" i="0" u="sng" kern="1200" dirty="0">
                        <a:solidFill>
                          <a:schemeClr val="lt1"/>
                        </a:solidFill>
                        <a:effectLst/>
                        <a:latin typeface="+mn-lt"/>
                        <a:ea typeface="+mn-ea"/>
                        <a:cs typeface="+mn-cs"/>
                      </a:endParaRPr>
                    </a:p>
                    <a:p>
                      <a:endParaRPr lang="en-US" sz="1800" b="0" i="0" u="sng" kern="1200" dirty="0">
                        <a:solidFill>
                          <a:schemeClr val="lt1"/>
                        </a:solidFill>
                        <a:effectLst/>
                        <a:latin typeface="+mn-lt"/>
                        <a:ea typeface="+mn-ea"/>
                        <a:cs typeface="+mn-cs"/>
                      </a:endParaRPr>
                    </a:p>
                    <a:p>
                      <a:endParaRPr lang="en-US" sz="1800" b="0" i="0" kern="1200" dirty="0">
                        <a:solidFill>
                          <a:schemeClr val="lt1"/>
                        </a:solidFill>
                        <a:effectLst/>
                        <a:latin typeface="+mn-lt"/>
                        <a:ea typeface="+mn-ea"/>
                        <a:cs typeface="+mn-cs"/>
                      </a:endParaRPr>
                    </a:p>
                    <a:p>
                      <a:r>
                        <a:rPr lang="en-US" sz="1800" b="1" i="0" kern="1200" baseline="30000" dirty="0">
                          <a:solidFill>
                            <a:schemeClr val="lt1"/>
                          </a:solidFill>
                          <a:effectLst/>
                          <a:latin typeface="+mn-lt"/>
                          <a:ea typeface="+mn-ea"/>
                          <a:cs typeface="+mn-cs"/>
                        </a:rPr>
                        <a:t>7 </a:t>
                      </a:r>
                      <a:r>
                        <a:rPr lang="en-US" sz="1800" b="0" i="0" kern="1200" dirty="0">
                          <a:solidFill>
                            <a:schemeClr val="lt1"/>
                          </a:solidFill>
                          <a:effectLst/>
                          <a:latin typeface="+mn-lt"/>
                          <a:ea typeface="+mn-ea"/>
                          <a:cs typeface="+mn-cs"/>
                        </a:rPr>
                        <a:t>“</a:t>
                      </a:r>
                      <a:r>
                        <a:rPr lang="en-US" sz="1800" b="0" i="0" u="none" kern="1200" dirty="0">
                          <a:solidFill>
                            <a:schemeClr val="lt1"/>
                          </a:solidFill>
                          <a:effectLst/>
                          <a:latin typeface="+mn-lt"/>
                          <a:ea typeface="+mn-ea"/>
                          <a:cs typeface="+mn-cs"/>
                        </a:rPr>
                        <a:t>Be strong and very courageous. </a:t>
                      </a:r>
                      <a:r>
                        <a:rPr lang="en-US" sz="1800" b="0" i="0" u="sng" kern="1200" dirty="0">
                          <a:solidFill>
                            <a:schemeClr val="lt1"/>
                          </a:solidFill>
                          <a:effectLst/>
                          <a:latin typeface="+mn-lt"/>
                          <a:ea typeface="+mn-ea"/>
                          <a:cs typeface="+mn-cs"/>
                        </a:rPr>
                        <a:t>Be careful to obey all the law </a:t>
                      </a:r>
                      <a:r>
                        <a:rPr lang="en-US" sz="1800" b="0" i="0" kern="1200" dirty="0">
                          <a:solidFill>
                            <a:schemeClr val="lt1"/>
                          </a:solidFill>
                          <a:effectLst/>
                          <a:latin typeface="+mn-lt"/>
                          <a:ea typeface="+mn-ea"/>
                          <a:cs typeface="+mn-cs"/>
                        </a:rPr>
                        <a:t>my servant Moses gave you; do not turn from it to the right or to the left, that you may be successful wherever you go. </a:t>
                      </a:r>
                      <a:r>
                        <a:rPr lang="en-US" sz="1800" b="1" i="0" kern="1200" baseline="30000" dirty="0">
                          <a:solidFill>
                            <a:schemeClr val="lt1"/>
                          </a:solidFill>
                          <a:effectLst/>
                          <a:latin typeface="+mn-lt"/>
                          <a:ea typeface="+mn-ea"/>
                          <a:cs typeface="+mn-cs"/>
                        </a:rPr>
                        <a:t>8 </a:t>
                      </a:r>
                      <a:r>
                        <a:rPr lang="en-US" sz="1800" b="0" i="0" kern="1200" dirty="0">
                          <a:solidFill>
                            <a:schemeClr val="lt1"/>
                          </a:solidFill>
                          <a:effectLst/>
                          <a:latin typeface="+mn-lt"/>
                          <a:ea typeface="+mn-ea"/>
                          <a:cs typeface="+mn-cs"/>
                        </a:rPr>
                        <a:t>Keep this Book of the Law always on your lips; meditate on it day and night, so that you may be careful to do everything written in it. Then you will be prosperous and successful. </a:t>
                      </a:r>
                    </a:p>
                    <a:p>
                      <a:endParaRPr lang="en-US" sz="1800" b="0" i="0" kern="1200" dirty="0">
                        <a:solidFill>
                          <a:schemeClr val="lt1"/>
                        </a:solidFill>
                        <a:effectLst/>
                        <a:latin typeface="+mn-lt"/>
                        <a:ea typeface="+mn-ea"/>
                        <a:cs typeface="+mn-cs"/>
                      </a:endParaRPr>
                    </a:p>
                    <a:p>
                      <a:r>
                        <a:rPr lang="en-US" sz="1800" b="1" i="0" kern="1200" baseline="30000" dirty="0">
                          <a:solidFill>
                            <a:schemeClr val="lt1"/>
                          </a:solidFill>
                          <a:effectLst/>
                          <a:latin typeface="+mn-lt"/>
                          <a:ea typeface="+mn-ea"/>
                          <a:cs typeface="+mn-cs"/>
                        </a:rPr>
                        <a:t>9 </a:t>
                      </a:r>
                      <a:r>
                        <a:rPr lang="en-US" sz="1800" b="0" i="0" kern="1200" dirty="0">
                          <a:solidFill>
                            <a:schemeClr val="lt1"/>
                          </a:solidFill>
                          <a:effectLst/>
                          <a:latin typeface="+mn-lt"/>
                          <a:ea typeface="+mn-ea"/>
                          <a:cs typeface="+mn-cs"/>
                        </a:rPr>
                        <a:t>Have I not commanded you? </a:t>
                      </a:r>
                      <a:r>
                        <a:rPr lang="en-US" sz="1800" b="0" i="0" u="none" kern="1200" dirty="0">
                          <a:solidFill>
                            <a:schemeClr val="lt1"/>
                          </a:solidFill>
                          <a:effectLst/>
                          <a:latin typeface="+mn-lt"/>
                          <a:ea typeface="+mn-ea"/>
                          <a:cs typeface="+mn-cs"/>
                        </a:rPr>
                        <a:t>Be strong and courageous. Do not be afraid; do not be discouraged, f</a:t>
                      </a:r>
                      <a:r>
                        <a:rPr lang="en-US" sz="1800" b="0" i="0" kern="1200" dirty="0">
                          <a:solidFill>
                            <a:schemeClr val="lt1"/>
                          </a:solidFill>
                          <a:effectLst/>
                          <a:latin typeface="+mn-lt"/>
                          <a:ea typeface="+mn-ea"/>
                          <a:cs typeface="+mn-cs"/>
                        </a:rPr>
                        <a:t>or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your God will be with you wherever you go.”</a:t>
                      </a:r>
                    </a:p>
                    <a:p>
                      <a:endParaRPr lang="en-US" dirty="0"/>
                    </a:p>
                  </a:txBody>
                  <a:tcPr>
                    <a:solidFill>
                      <a:srgbClr val="008E40"/>
                    </a:solidFill>
                  </a:tcPr>
                </a:tc>
                <a:tc>
                  <a:txBody>
                    <a:bodyPr/>
                    <a:lstStyle/>
                    <a:p>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dirty="0">
                        <a:solidFill>
                          <a:schemeClr val="bg1"/>
                        </a:solidFill>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dirty="0">
                        <a:solidFill>
                          <a:schemeClr val="bg1"/>
                        </a:solidFill>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dirty="0">
                        <a:solidFill>
                          <a:schemeClr val="bg1"/>
                        </a:solidFill>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b="0" dirty="0">
                          <a:solidFill>
                            <a:schemeClr val="bg1"/>
                          </a:solidFill>
                          <a:latin typeface="Times New Roman" panose="02020603050405020304" pitchFamily="18" charset="0"/>
                          <a:cs typeface="Times New Roman" panose="02020603050405020304" pitchFamily="18" charset="0"/>
                        </a:rPr>
                        <a:t>God’s </a:t>
                      </a:r>
                      <a:r>
                        <a:rPr lang="en-US" sz="2400" b="0" u="sng" dirty="0">
                          <a:solidFill>
                            <a:schemeClr val="bg1"/>
                          </a:solidFill>
                          <a:latin typeface="Times New Roman" panose="02020603050405020304" pitchFamily="18" charset="0"/>
                          <a:cs typeface="Times New Roman" panose="02020603050405020304" pitchFamily="18" charset="0"/>
                        </a:rPr>
                        <a:t>prescription</a:t>
                      </a:r>
                      <a:r>
                        <a:rPr lang="en-US" sz="2400" b="0" dirty="0">
                          <a:solidFill>
                            <a:schemeClr val="bg1"/>
                          </a:solidFill>
                          <a:latin typeface="Times New Roman" panose="02020603050405020304" pitchFamily="18" charset="0"/>
                          <a:cs typeface="Times New Roman" panose="02020603050405020304" pitchFamily="18" charset="0"/>
                        </a:rPr>
                        <a:t> for success (v7,8)</a:t>
                      </a:r>
                    </a:p>
                    <a:p>
                      <a:endParaRPr lang="en-US" sz="2400" dirty="0"/>
                    </a:p>
                    <a:p>
                      <a:endParaRPr lang="en-US" sz="2400" dirty="0"/>
                    </a:p>
                    <a:p>
                      <a:pPr marL="342900" indent="-342900">
                        <a:buFont typeface="Arial" panose="020B0604020202020204" pitchFamily="34" charset="0"/>
                        <a:buChar char="•"/>
                      </a:pPr>
                      <a:r>
                        <a:rPr lang="en-US" sz="2400" b="0" i="0" kern="1200" dirty="0">
                          <a:solidFill>
                            <a:schemeClr val="lt1"/>
                          </a:solidFill>
                          <a:effectLst/>
                          <a:latin typeface="+mn-lt"/>
                          <a:ea typeface="+mn-ea"/>
                          <a:cs typeface="+mn-cs"/>
                        </a:rPr>
                        <a:t>Victory not determined by weapons, war strategy or sheer size of the army</a:t>
                      </a:r>
                    </a:p>
                    <a:p>
                      <a:pPr marL="342900" indent="-342900">
                        <a:buFont typeface="Arial" panose="020B0604020202020204" pitchFamily="34" charset="0"/>
                        <a:buChar char="•"/>
                      </a:pPr>
                      <a:endParaRPr lang="en-US" sz="2400" b="0" i="0" kern="1200" dirty="0">
                        <a:solidFill>
                          <a:schemeClr val="lt1"/>
                        </a:solidFill>
                        <a:effectLst/>
                        <a:latin typeface="+mn-lt"/>
                        <a:ea typeface="+mn-ea"/>
                        <a:cs typeface="+mn-cs"/>
                      </a:endParaRPr>
                    </a:p>
                    <a:p>
                      <a:pPr marL="0" indent="0">
                        <a:buFont typeface="Arial" panose="020B0604020202020204" pitchFamily="34" charset="0"/>
                        <a:buNone/>
                      </a:pPr>
                      <a:endParaRPr lang="en-US" sz="2400" b="0" i="0" kern="1200" dirty="0">
                        <a:solidFill>
                          <a:schemeClr val="lt1"/>
                        </a:solidFill>
                        <a:effectLst/>
                        <a:latin typeface="+mn-lt"/>
                        <a:ea typeface="+mn-ea"/>
                        <a:cs typeface="+mn-cs"/>
                      </a:endParaRPr>
                    </a:p>
                  </a:txBody>
                  <a:tcPr>
                    <a:solidFill>
                      <a:srgbClr val="008E40"/>
                    </a:solidFill>
                  </a:tcPr>
                </a:tc>
                <a:extLst>
                  <a:ext uri="{0D108BD9-81ED-4DB2-BD59-A6C34878D82A}">
                    <a16:rowId xmlns:a16="http://schemas.microsoft.com/office/drawing/2014/main" val="2318405281"/>
                  </a:ext>
                </a:extLst>
              </a:tr>
            </a:tbl>
          </a:graphicData>
        </a:graphic>
      </p:graphicFrame>
      <p:pic>
        <p:nvPicPr>
          <p:cNvPr id="3" name="Picture 2">
            <a:extLst>
              <a:ext uri="{FF2B5EF4-FFF2-40B4-BE49-F238E27FC236}">
                <a16:creationId xmlns:a16="http://schemas.microsoft.com/office/drawing/2014/main" id="{972FC0D3-2047-4BD5-89CC-FF31D17E9093}"/>
              </a:ext>
            </a:extLst>
          </p:cNvPr>
          <p:cNvPicPr>
            <a:picLocks noChangeAspect="1"/>
          </p:cNvPicPr>
          <p:nvPr/>
        </p:nvPicPr>
        <p:blipFill>
          <a:blip r:embed="rId2"/>
          <a:stretch>
            <a:fillRect/>
          </a:stretch>
        </p:blipFill>
        <p:spPr>
          <a:xfrm>
            <a:off x="9162320" y="3834881"/>
            <a:ext cx="2417794" cy="1349771"/>
          </a:xfrm>
          <a:prstGeom prst="rect">
            <a:avLst/>
          </a:prstGeom>
        </p:spPr>
      </p:pic>
      <p:pic>
        <p:nvPicPr>
          <p:cNvPr id="6" name="Picture 5">
            <a:extLst>
              <a:ext uri="{FF2B5EF4-FFF2-40B4-BE49-F238E27FC236}">
                <a16:creationId xmlns:a16="http://schemas.microsoft.com/office/drawing/2014/main" id="{8FAAD186-7BDF-4226-905B-83796906B419}"/>
              </a:ext>
            </a:extLst>
          </p:cNvPr>
          <p:cNvPicPr>
            <a:picLocks noChangeAspect="1"/>
          </p:cNvPicPr>
          <p:nvPr/>
        </p:nvPicPr>
        <p:blipFill>
          <a:blip r:embed="rId3"/>
          <a:stretch>
            <a:fillRect/>
          </a:stretch>
        </p:blipFill>
        <p:spPr>
          <a:xfrm>
            <a:off x="6880233" y="3834881"/>
            <a:ext cx="1567081" cy="2500662"/>
          </a:xfrm>
          <a:prstGeom prst="rect">
            <a:avLst/>
          </a:prstGeom>
        </p:spPr>
      </p:pic>
    </p:spTree>
    <p:extLst>
      <p:ext uri="{BB962C8B-B14F-4D97-AF65-F5344CB8AC3E}">
        <p14:creationId xmlns:p14="http://schemas.microsoft.com/office/powerpoint/2010/main" val="22845763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CF2A35D2-58A4-4F0E-862C-106444938F9D}"/>
              </a:ext>
            </a:extLst>
          </p:cNvPr>
          <p:cNvGraphicFramePr>
            <a:graphicFrameLocks noGrp="1"/>
          </p:cNvGraphicFramePr>
          <p:nvPr>
            <p:extLst>
              <p:ext uri="{D42A27DB-BD31-4B8C-83A1-F6EECF244321}">
                <p14:modId xmlns:p14="http://schemas.microsoft.com/office/powerpoint/2010/main" val="2140583845"/>
              </p:ext>
            </p:extLst>
          </p:nvPr>
        </p:nvGraphicFramePr>
        <p:xfrm>
          <a:off x="0" y="0"/>
          <a:ext cx="12192000" cy="6857999"/>
        </p:xfrm>
        <a:graphic>
          <a:graphicData uri="http://schemas.openxmlformats.org/drawingml/2006/table">
            <a:tbl>
              <a:tblPr firstRow="1" bandRow="1">
                <a:tableStyleId>{5C22544A-7EE6-4342-B048-85BDC9FD1C3A}</a:tableStyleId>
              </a:tblPr>
              <a:tblGrid>
                <a:gridCol w="5561045">
                  <a:extLst>
                    <a:ext uri="{9D8B030D-6E8A-4147-A177-3AD203B41FA5}">
                      <a16:colId xmlns:a16="http://schemas.microsoft.com/office/drawing/2014/main" val="375294829"/>
                    </a:ext>
                  </a:extLst>
                </a:gridCol>
                <a:gridCol w="6630955">
                  <a:extLst>
                    <a:ext uri="{9D8B030D-6E8A-4147-A177-3AD203B41FA5}">
                      <a16:colId xmlns:a16="http://schemas.microsoft.com/office/drawing/2014/main" val="1968472456"/>
                    </a:ext>
                  </a:extLst>
                </a:gridCol>
              </a:tblGrid>
              <a:tr h="6857999">
                <a:tc>
                  <a:txBody>
                    <a:bodyPr/>
                    <a:lstStyle/>
                    <a:p>
                      <a:endParaRPr lang="en-US" sz="1800" b="0" i="0" u="sng" kern="1200" dirty="0">
                        <a:solidFill>
                          <a:schemeClr val="lt1"/>
                        </a:solidFill>
                        <a:effectLst/>
                        <a:latin typeface="+mn-lt"/>
                        <a:ea typeface="+mn-ea"/>
                        <a:cs typeface="+mn-cs"/>
                      </a:endParaRPr>
                    </a:p>
                    <a:p>
                      <a:endParaRPr lang="en-US" sz="1800" b="0" i="0" u="sng" kern="1200" dirty="0">
                        <a:solidFill>
                          <a:schemeClr val="lt1"/>
                        </a:solidFill>
                        <a:effectLst/>
                        <a:latin typeface="+mn-lt"/>
                        <a:ea typeface="+mn-ea"/>
                        <a:cs typeface="+mn-cs"/>
                      </a:endParaRPr>
                    </a:p>
                    <a:p>
                      <a:endParaRPr lang="en-US" sz="1800" b="0" i="0" u="sng" kern="1200" dirty="0">
                        <a:solidFill>
                          <a:schemeClr val="lt1"/>
                        </a:solidFill>
                        <a:effectLst/>
                        <a:latin typeface="+mn-lt"/>
                        <a:ea typeface="+mn-ea"/>
                        <a:cs typeface="+mn-cs"/>
                      </a:endParaRPr>
                    </a:p>
                    <a:p>
                      <a:endParaRPr lang="en-US" sz="1800" b="0" i="0" u="sng" kern="1200" dirty="0">
                        <a:solidFill>
                          <a:schemeClr val="lt1"/>
                        </a:solidFill>
                        <a:effectLst/>
                        <a:latin typeface="+mn-lt"/>
                        <a:ea typeface="+mn-ea"/>
                        <a:cs typeface="+mn-cs"/>
                      </a:endParaRPr>
                    </a:p>
                    <a:p>
                      <a:endParaRPr lang="en-US" sz="1800" b="0" i="0" u="sng" kern="1200" dirty="0">
                        <a:solidFill>
                          <a:schemeClr val="lt1"/>
                        </a:solidFill>
                        <a:effectLst/>
                        <a:latin typeface="+mn-lt"/>
                        <a:ea typeface="+mn-ea"/>
                        <a:cs typeface="+mn-cs"/>
                      </a:endParaRPr>
                    </a:p>
                    <a:p>
                      <a:endParaRPr lang="en-US" sz="1800" b="0" i="0" u="sng" kern="1200" dirty="0">
                        <a:solidFill>
                          <a:schemeClr val="lt1"/>
                        </a:solidFill>
                        <a:effectLst/>
                        <a:latin typeface="+mn-lt"/>
                        <a:ea typeface="+mn-ea"/>
                        <a:cs typeface="+mn-cs"/>
                      </a:endParaRPr>
                    </a:p>
                    <a:p>
                      <a:endParaRPr lang="en-US" sz="1800" b="0" i="0" u="sng" kern="1200" dirty="0">
                        <a:solidFill>
                          <a:schemeClr val="lt1"/>
                        </a:solidFill>
                        <a:effectLst/>
                        <a:latin typeface="+mn-lt"/>
                        <a:ea typeface="+mn-ea"/>
                        <a:cs typeface="+mn-cs"/>
                      </a:endParaRPr>
                    </a:p>
                    <a:p>
                      <a:r>
                        <a:rPr lang="en-US" sz="1800" b="1" i="0" kern="1200" baseline="30000" dirty="0">
                          <a:solidFill>
                            <a:schemeClr val="lt1"/>
                          </a:solidFill>
                          <a:effectLst/>
                          <a:latin typeface="+mn-lt"/>
                          <a:ea typeface="+mn-ea"/>
                          <a:cs typeface="+mn-cs"/>
                        </a:rPr>
                        <a:t>8 </a:t>
                      </a:r>
                      <a:r>
                        <a:rPr lang="en-US" sz="1800" b="0" i="0" kern="1200" dirty="0">
                          <a:solidFill>
                            <a:schemeClr val="lt1"/>
                          </a:solidFill>
                          <a:effectLst/>
                          <a:latin typeface="+mn-lt"/>
                          <a:ea typeface="+mn-ea"/>
                          <a:cs typeface="+mn-cs"/>
                        </a:rPr>
                        <a:t>Keep this Book of the Law always on your lips; meditate on it day and night, so that you may be careful to do everything written in it. Then you will be prosperous and successful. </a:t>
                      </a:r>
                    </a:p>
                    <a:p>
                      <a:endParaRPr lang="en-US" sz="1800" b="0" i="0" kern="1200" dirty="0">
                        <a:solidFill>
                          <a:schemeClr val="lt1"/>
                        </a:solidFill>
                        <a:effectLst/>
                        <a:latin typeface="+mn-lt"/>
                        <a:ea typeface="+mn-ea"/>
                        <a:cs typeface="+mn-cs"/>
                      </a:endParaRPr>
                    </a:p>
                    <a:p>
                      <a:r>
                        <a:rPr lang="en-US" sz="1800" b="1" i="0" kern="1200" baseline="30000" dirty="0">
                          <a:solidFill>
                            <a:schemeClr val="lt1"/>
                          </a:solidFill>
                          <a:effectLst/>
                          <a:latin typeface="+mn-lt"/>
                          <a:ea typeface="+mn-ea"/>
                          <a:cs typeface="+mn-cs"/>
                        </a:rPr>
                        <a:t>9 </a:t>
                      </a:r>
                      <a:r>
                        <a:rPr lang="en-US" sz="1800" b="0" i="0" kern="1200" dirty="0">
                          <a:solidFill>
                            <a:schemeClr val="lt1"/>
                          </a:solidFill>
                          <a:effectLst/>
                          <a:latin typeface="+mn-lt"/>
                          <a:ea typeface="+mn-ea"/>
                          <a:cs typeface="+mn-cs"/>
                        </a:rPr>
                        <a:t>Have I not commanded you? </a:t>
                      </a:r>
                      <a:r>
                        <a:rPr lang="en-US" sz="1800" b="0" i="0" u="sng" kern="1200" dirty="0">
                          <a:solidFill>
                            <a:schemeClr val="lt1"/>
                          </a:solidFill>
                          <a:effectLst/>
                          <a:latin typeface="+mn-lt"/>
                          <a:ea typeface="+mn-ea"/>
                          <a:cs typeface="+mn-cs"/>
                        </a:rPr>
                        <a:t>Be strong and courageous</a:t>
                      </a:r>
                      <a:r>
                        <a:rPr lang="en-US" sz="1800" b="0" i="0" kern="1200" dirty="0">
                          <a:solidFill>
                            <a:schemeClr val="lt1"/>
                          </a:solidFill>
                          <a:effectLst/>
                          <a:latin typeface="+mn-lt"/>
                          <a:ea typeface="+mn-ea"/>
                          <a:cs typeface="+mn-cs"/>
                        </a:rPr>
                        <a:t>. </a:t>
                      </a:r>
                      <a:r>
                        <a:rPr lang="en-US" sz="1800" b="0" i="0" u="sng" kern="1200" dirty="0">
                          <a:solidFill>
                            <a:schemeClr val="lt1"/>
                          </a:solidFill>
                          <a:effectLst/>
                          <a:latin typeface="+mn-lt"/>
                          <a:ea typeface="+mn-ea"/>
                          <a:cs typeface="+mn-cs"/>
                        </a:rPr>
                        <a:t>Do not be afraid; do not be discouraged</a:t>
                      </a:r>
                      <a:r>
                        <a:rPr lang="en-US" sz="1800" b="0" i="0" kern="1200" dirty="0">
                          <a:solidFill>
                            <a:schemeClr val="lt1"/>
                          </a:solidFill>
                          <a:effectLst/>
                          <a:latin typeface="+mn-lt"/>
                          <a:ea typeface="+mn-ea"/>
                          <a:cs typeface="+mn-cs"/>
                        </a:rPr>
                        <a:t>, for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your God will be with you wherever you go.”</a:t>
                      </a:r>
                    </a:p>
                    <a:p>
                      <a:endParaRPr lang="en-US" dirty="0"/>
                    </a:p>
                  </a:txBody>
                  <a:tcPr>
                    <a:solidFill>
                      <a:srgbClr val="008E40"/>
                    </a:solidFill>
                  </a:tcPr>
                </a:tc>
                <a:tc>
                  <a:txBody>
                    <a:bodyPr/>
                    <a:lstStyle/>
                    <a:p>
                      <a:endParaRPr lang="en-US" dirty="0"/>
                    </a:p>
                    <a:p>
                      <a:endParaRPr lang="en-US" dirty="0"/>
                    </a:p>
                    <a:p>
                      <a:endParaRPr lang="en-US" dirty="0"/>
                    </a:p>
                    <a:p>
                      <a:endParaRPr lang="en-US" sz="28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bg1"/>
                          </a:solidFill>
                          <a:effectLst/>
                          <a:latin typeface="Times New Roman" panose="02020603050405020304" pitchFamily="18" charset="0"/>
                          <a:cs typeface="Times New Roman" panose="02020603050405020304" pitchFamily="18" charset="0"/>
                        </a:rPr>
                        <a:t>Always on his lips (read and speak of it),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b="0" i="0" dirty="0">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bg1"/>
                          </a:solidFill>
                          <a:effectLst/>
                          <a:latin typeface="Times New Roman" panose="02020603050405020304" pitchFamily="18" charset="0"/>
                          <a:cs typeface="Times New Roman" panose="02020603050405020304" pitchFamily="18" charset="0"/>
                        </a:rPr>
                        <a:t>Meditate on it day and night (in his mind),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b="0" i="0" dirty="0">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bg1"/>
                          </a:solidFill>
                          <a:effectLst/>
                          <a:latin typeface="Times New Roman" panose="02020603050405020304" pitchFamily="18" charset="0"/>
                          <a:cs typeface="Times New Roman" panose="02020603050405020304" pitchFamily="18" charset="0"/>
                        </a:rPr>
                        <a:t>Do everything written in it (in his actions).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b="1" i="0" dirty="0">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dirty="0">
                          <a:solidFill>
                            <a:schemeClr val="bg1"/>
                          </a:solidFill>
                          <a:effectLst/>
                          <a:latin typeface="Times New Roman" panose="02020603050405020304" pitchFamily="18" charset="0"/>
                          <a:cs typeface="Times New Roman" panose="02020603050405020304" pitchFamily="18" charset="0"/>
                        </a:rPr>
                        <a:t>= Whole-heartedly </a:t>
                      </a:r>
                      <a:r>
                        <a:rPr lang="en-US" sz="2000" b="1" i="0" kern="1200" dirty="0">
                          <a:solidFill>
                            <a:schemeClr val="lt1"/>
                          </a:solidFill>
                          <a:effectLst/>
                          <a:latin typeface="Times New Roman" panose="02020603050405020304" pitchFamily="18" charset="0"/>
                          <a:ea typeface="+mn-ea"/>
                          <a:cs typeface="Times New Roman" panose="02020603050405020304" pitchFamily="18" charset="0"/>
                        </a:rPr>
                        <a:t>guided by the word of God</a:t>
                      </a:r>
                      <a:endParaRPr lang="en-US" sz="2000" b="1" i="0" dirty="0">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b="0" i="0" dirty="0">
                        <a:solidFill>
                          <a:schemeClr val="bg1"/>
                        </a:solidFill>
                        <a:effectLst/>
                        <a:latin typeface="helvetica"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b="0" i="0" dirty="0">
                        <a:solidFill>
                          <a:schemeClr val="bg1"/>
                        </a:solidFill>
                        <a:effectLst/>
                        <a:latin typeface="helvetica" panose="020B0604020202020204" pitchFamily="34" charset="0"/>
                      </a:endParaRPr>
                    </a:p>
                    <a:p>
                      <a:r>
                        <a:rPr lang="en-US" sz="2400" dirty="0"/>
                        <a:t>Observing Moses’ law would lead to victory; disobedience would lead to defeat. </a:t>
                      </a:r>
                    </a:p>
                  </a:txBody>
                  <a:tcPr>
                    <a:solidFill>
                      <a:srgbClr val="008E40"/>
                    </a:solidFill>
                  </a:tcPr>
                </a:tc>
                <a:extLst>
                  <a:ext uri="{0D108BD9-81ED-4DB2-BD59-A6C34878D82A}">
                    <a16:rowId xmlns:a16="http://schemas.microsoft.com/office/drawing/2014/main" val="2318405281"/>
                  </a:ext>
                </a:extLst>
              </a:tr>
            </a:tbl>
          </a:graphicData>
        </a:graphic>
      </p:graphicFrame>
    </p:spTree>
    <p:extLst>
      <p:ext uri="{BB962C8B-B14F-4D97-AF65-F5344CB8AC3E}">
        <p14:creationId xmlns:p14="http://schemas.microsoft.com/office/powerpoint/2010/main" val="15757952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CF2A35D2-58A4-4F0E-862C-106444938F9D}"/>
              </a:ext>
            </a:extLst>
          </p:cNvPr>
          <p:cNvGraphicFramePr>
            <a:graphicFrameLocks noGrp="1"/>
          </p:cNvGraphicFramePr>
          <p:nvPr>
            <p:extLst>
              <p:ext uri="{D42A27DB-BD31-4B8C-83A1-F6EECF244321}">
                <p14:modId xmlns:p14="http://schemas.microsoft.com/office/powerpoint/2010/main" val="613315685"/>
              </p:ext>
            </p:extLst>
          </p:nvPr>
        </p:nvGraphicFramePr>
        <p:xfrm>
          <a:off x="0" y="0"/>
          <a:ext cx="12192000" cy="6857999"/>
        </p:xfrm>
        <a:graphic>
          <a:graphicData uri="http://schemas.openxmlformats.org/drawingml/2006/table">
            <a:tbl>
              <a:tblPr firstRow="1" bandRow="1">
                <a:tableStyleId>{5C22544A-7EE6-4342-B048-85BDC9FD1C3A}</a:tableStyleId>
              </a:tblPr>
              <a:tblGrid>
                <a:gridCol w="6582040">
                  <a:extLst>
                    <a:ext uri="{9D8B030D-6E8A-4147-A177-3AD203B41FA5}">
                      <a16:colId xmlns:a16="http://schemas.microsoft.com/office/drawing/2014/main" val="375294829"/>
                    </a:ext>
                  </a:extLst>
                </a:gridCol>
                <a:gridCol w="5609960">
                  <a:extLst>
                    <a:ext uri="{9D8B030D-6E8A-4147-A177-3AD203B41FA5}">
                      <a16:colId xmlns:a16="http://schemas.microsoft.com/office/drawing/2014/main" val="1968472456"/>
                    </a:ext>
                  </a:extLst>
                </a:gridCol>
              </a:tblGrid>
              <a:tr h="6857999">
                <a:tc>
                  <a:txBody>
                    <a:bodyPr/>
                    <a:lstStyle/>
                    <a:p>
                      <a:endParaRPr lang="en-US" sz="1800" b="1" i="0" kern="1200" baseline="30000" dirty="0">
                        <a:solidFill>
                          <a:schemeClr val="lt1"/>
                        </a:solidFill>
                        <a:effectLst/>
                        <a:latin typeface="+mn-lt"/>
                        <a:ea typeface="+mn-ea"/>
                        <a:cs typeface="+mn-cs"/>
                      </a:endParaRPr>
                    </a:p>
                    <a:p>
                      <a:endParaRPr lang="en-US" sz="1800" b="1" i="0" kern="1200" baseline="30000" dirty="0">
                        <a:solidFill>
                          <a:schemeClr val="lt1"/>
                        </a:solidFill>
                        <a:effectLst/>
                        <a:latin typeface="+mn-lt"/>
                        <a:ea typeface="+mn-ea"/>
                        <a:cs typeface="+mn-cs"/>
                      </a:endParaRPr>
                    </a:p>
                    <a:p>
                      <a:endParaRPr lang="en-US" sz="1800" b="1" i="0" kern="1200" baseline="30000" dirty="0">
                        <a:solidFill>
                          <a:schemeClr val="lt1"/>
                        </a:solidFill>
                        <a:effectLst/>
                        <a:latin typeface="+mn-lt"/>
                        <a:ea typeface="+mn-ea"/>
                        <a:cs typeface="+mn-cs"/>
                      </a:endParaRPr>
                    </a:p>
                    <a:p>
                      <a:endParaRPr lang="en-US" sz="1800" b="1" i="0" kern="1200" baseline="30000" dirty="0">
                        <a:solidFill>
                          <a:schemeClr val="lt1"/>
                        </a:solidFill>
                        <a:effectLst/>
                        <a:latin typeface="+mn-lt"/>
                        <a:ea typeface="+mn-ea"/>
                        <a:cs typeface="+mn-cs"/>
                      </a:endParaRPr>
                    </a:p>
                    <a:p>
                      <a:endParaRPr lang="en-US" sz="1800" b="1" i="0" kern="1200" baseline="30000" dirty="0">
                        <a:solidFill>
                          <a:schemeClr val="lt1"/>
                        </a:solidFill>
                        <a:effectLst/>
                        <a:latin typeface="+mn-lt"/>
                        <a:ea typeface="+mn-ea"/>
                        <a:cs typeface="+mn-cs"/>
                      </a:endParaRPr>
                    </a:p>
                    <a:p>
                      <a:endParaRPr lang="en-US" sz="1800" b="1" i="0" kern="1200" baseline="30000" dirty="0">
                        <a:solidFill>
                          <a:schemeClr val="lt1"/>
                        </a:solidFill>
                        <a:effectLst/>
                        <a:latin typeface="+mn-lt"/>
                        <a:ea typeface="+mn-ea"/>
                        <a:cs typeface="+mn-cs"/>
                      </a:endParaRPr>
                    </a:p>
                    <a:p>
                      <a:endParaRPr lang="en-US" sz="1800" b="1" i="0" kern="1200" baseline="30000" dirty="0">
                        <a:solidFill>
                          <a:schemeClr val="lt1"/>
                        </a:solidFill>
                        <a:effectLst/>
                        <a:latin typeface="+mn-lt"/>
                        <a:ea typeface="+mn-ea"/>
                        <a:cs typeface="+mn-cs"/>
                      </a:endParaRPr>
                    </a:p>
                    <a:p>
                      <a:endParaRPr lang="en-US" sz="1800" b="1" i="0" kern="1200" baseline="30000" dirty="0">
                        <a:solidFill>
                          <a:schemeClr val="lt1"/>
                        </a:solidFill>
                        <a:effectLst/>
                        <a:latin typeface="+mn-lt"/>
                        <a:ea typeface="+mn-ea"/>
                        <a:cs typeface="+mn-cs"/>
                      </a:endParaRPr>
                    </a:p>
                    <a:p>
                      <a:endParaRPr lang="en-US" sz="1800" b="1" i="0" kern="1200" baseline="30000" dirty="0">
                        <a:solidFill>
                          <a:schemeClr val="lt1"/>
                        </a:solidFill>
                        <a:effectLst/>
                        <a:latin typeface="+mn-lt"/>
                        <a:ea typeface="+mn-ea"/>
                        <a:cs typeface="+mn-cs"/>
                      </a:endParaRPr>
                    </a:p>
                    <a:p>
                      <a:r>
                        <a:rPr lang="en-US" sz="1800" b="1" i="0" kern="1200" baseline="30000" dirty="0">
                          <a:solidFill>
                            <a:schemeClr val="lt1"/>
                          </a:solidFill>
                          <a:effectLst/>
                          <a:latin typeface="+mn-lt"/>
                          <a:ea typeface="+mn-ea"/>
                          <a:cs typeface="+mn-cs"/>
                        </a:rPr>
                        <a:t>10 </a:t>
                      </a:r>
                      <a:r>
                        <a:rPr lang="en-US" sz="1800" b="0" i="0" kern="1200" dirty="0">
                          <a:solidFill>
                            <a:schemeClr val="lt1"/>
                          </a:solidFill>
                          <a:effectLst/>
                          <a:latin typeface="+mn-lt"/>
                          <a:ea typeface="+mn-ea"/>
                          <a:cs typeface="+mn-cs"/>
                        </a:rPr>
                        <a:t>So Joshua </a:t>
                      </a:r>
                      <a:r>
                        <a:rPr lang="en-US" sz="1800" b="1" i="0" u="sng" kern="1200" dirty="0">
                          <a:solidFill>
                            <a:schemeClr val="lt1"/>
                          </a:solidFill>
                          <a:effectLst/>
                          <a:latin typeface="+mn-lt"/>
                          <a:ea typeface="+mn-ea"/>
                          <a:cs typeface="+mn-cs"/>
                        </a:rPr>
                        <a:t>ordered the officers </a:t>
                      </a:r>
                      <a:r>
                        <a:rPr lang="en-US" sz="1800" b="0" i="0" kern="1200" dirty="0">
                          <a:solidFill>
                            <a:schemeClr val="lt1"/>
                          </a:solidFill>
                          <a:effectLst/>
                          <a:latin typeface="+mn-lt"/>
                          <a:ea typeface="+mn-ea"/>
                          <a:cs typeface="+mn-cs"/>
                        </a:rPr>
                        <a:t>of the people: </a:t>
                      </a:r>
                      <a:r>
                        <a:rPr lang="en-US" sz="1800" b="1" i="0" kern="1200" baseline="30000" dirty="0">
                          <a:solidFill>
                            <a:schemeClr val="lt1"/>
                          </a:solidFill>
                          <a:effectLst/>
                          <a:latin typeface="+mn-lt"/>
                          <a:ea typeface="+mn-ea"/>
                          <a:cs typeface="+mn-cs"/>
                        </a:rPr>
                        <a:t>11 </a:t>
                      </a:r>
                      <a:r>
                        <a:rPr lang="en-US" sz="1800" b="0" i="0" kern="1200" dirty="0">
                          <a:solidFill>
                            <a:schemeClr val="lt1"/>
                          </a:solidFill>
                          <a:effectLst/>
                          <a:latin typeface="+mn-lt"/>
                          <a:ea typeface="+mn-ea"/>
                          <a:cs typeface="+mn-cs"/>
                        </a:rPr>
                        <a:t>“Go through the camp and tell the people, ‘Get your provisions ready. Three days from now </a:t>
                      </a:r>
                      <a:r>
                        <a:rPr lang="en-US" sz="1800" b="0" i="0" u="sng" kern="1200" dirty="0">
                          <a:solidFill>
                            <a:schemeClr val="lt1"/>
                          </a:solidFill>
                          <a:effectLst/>
                          <a:latin typeface="+mn-lt"/>
                          <a:ea typeface="+mn-ea"/>
                          <a:cs typeface="+mn-cs"/>
                        </a:rPr>
                        <a:t>you will </a:t>
                      </a:r>
                      <a:r>
                        <a:rPr lang="en-US" sz="1800" b="0" i="0" kern="1200" dirty="0">
                          <a:solidFill>
                            <a:schemeClr val="lt1"/>
                          </a:solidFill>
                          <a:effectLst/>
                          <a:latin typeface="+mn-lt"/>
                          <a:ea typeface="+mn-ea"/>
                          <a:cs typeface="+mn-cs"/>
                        </a:rPr>
                        <a:t>cross the Jordan here to go in and </a:t>
                      </a:r>
                      <a:r>
                        <a:rPr lang="en-US" sz="1800" b="0" i="0" u="sng" kern="1200" dirty="0">
                          <a:solidFill>
                            <a:schemeClr val="lt1"/>
                          </a:solidFill>
                          <a:effectLst/>
                          <a:latin typeface="+mn-lt"/>
                          <a:ea typeface="+mn-ea"/>
                          <a:cs typeface="+mn-cs"/>
                        </a:rPr>
                        <a:t>take possession of the land </a:t>
                      </a:r>
                      <a:r>
                        <a:rPr lang="en-US" sz="1800" b="0" i="0" kern="1200" dirty="0">
                          <a:solidFill>
                            <a:schemeClr val="lt1"/>
                          </a:solidFill>
                          <a:effectLst/>
                          <a:latin typeface="+mn-lt"/>
                          <a:ea typeface="+mn-ea"/>
                          <a:cs typeface="+mn-cs"/>
                        </a:rPr>
                        <a:t>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your God is giving you for your own.’”</a:t>
                      </a:r>
                    </a:p>
                    <a:p>
                      <a:endParaRPr lang="en-US" dirty="0"/>
                    </a:p>
                  </a:txBody>
                  <a:tcPr>
                    <a:solidFill>
                      <a:srgbClr val="008E40"/>
                    </a:solidFill>
                  </a:tcPr>
                </a:tc>
                <a:tc>
                  <a:txBody>
                    <a:bodyPr/>
                    <a:lstStyle/>
                    <a:p>
                      <a:endParaRPr lang="en-US" dirty="0"/>
                    </a:p>
                    <a:p>
                      <a:endParaRPr lang="en-US" dirty="0"/>
                    </a:p>
                    <a:p>
                      <a:endParaRPr lang="en-US" dirty="0"/>
                    </a:p>
                    <a:p>
                      <a:endParaRPr lang="en-US" dirty="0"/>
                    </a:p>
                    <a:p>
                      <a:endParaRPr lang="en-US" sz="2000" b="0" dirty="0">
                        <a:solidFill>
                          <a:schemeClr val="bg1"/>
                        </a:solidFill>
                        <a:latin typeface="Times New Roman" panose="02020603050405020304" pitchFamily="18" charset="0"/>
                        <a:cs typeface="Times New Roman" panose="02020603050405020304" pitchFamily="18" charset="0"/>
                      </a:endParaRPr>
                    </a:p>
                    <a:p>
                      <a:pPr algn="l" fontAlgn="base"/>
                      <a:r>
                        <a:rPr lang="en-US" sz="2000" b="0" i="0" dirty="0">
                          <a:solidFill>
                            <a:schemeClr val="bg1"/>
                          </a:solidFill>
                          <a:effectLst/>
                          <a:latin typeface="Times New Roman" panose="02020603050405020304" pitchFamily="18" charset="0"/>
                          <a:cs typeface="Times New Roman" panose="02020603050405020304" pitchFamily="18" charset="0"/>
                        </a:rPr>
                        <a:t>How did Joshua respond to God?</a:t>
                      </a:r>
                    </a:p>
                    <a:p>
                      <a:pPr algn="l" fontAlgn="base"/>
                      <a:endParaRPr lang="en-US" sz="2000" b="0" dirty="0">
                        <a:solidFill>
                          <a:schemeClr val="bg1"/>
                        </a:solidFill>
                        <a:latin typeface="Times New Roman" panose="02020603050405020304" pitchFamily="18" charset="0"/>
                        <a:cs typeface="Times New Roman" panose="02020603050405020304" pitchFamily="18" charset="0"/>
                      </a:endParaRPr>
                    </a:p>
                    <a:p>
                      <a:pPr marL="342900" indent="-342900" algn="l" fontAlgn="base">
                        <a:buFont typeface="Arial" panose="020B0604020202020204" pitchFamily="34" charset="0"/>
                        <a:buChar char="•"/>
                      </a:pPr>
                      <a:r>
                        <a:rPr lang="en-US" sz="2000" b="0" dirty="0">
                          <a:solidFill>
                            <a:schemeClr val="bg1"/>
                          </a:solidFill>
                          <a:latin typeface="Times New Roman" panose="02020603050405020304" pitchFamily="18" charset="0"/>
                          <a:cs typeface="Times New Roman" panose="02020603050405020304" pitchFamily="18" charset="0"/>
                        </a:rPr>
                        <a:t>Joshua responded in obedience</a:t>
                      </a:r>
                    </a:p>
                    <a:p>
                      <a:pPr marL="342900" indent="-342900" algn="l" fontAlgn="base">
                        <a:buFont typeface="Arial" panose="020B0604020202020204" pitchFamily="34" charset="0"/>
                        <a:buChar char="•"/>
                      </a:pPr>
                      <a:r>
                        <a:rPr lang="en-US" sz="2000" b="0" dirty="0">
                          <a:solidFill>
                            <a:schemeClr val="bg1"/>
                          </a:solidFill>
                          <a:latin typeface="Times New Roman" panose="02020603050405020304" pitchFamily="18" charset="0"/>
                          <a:cs typeface="Times New Roman" panose="02020603050405020304" pitchFamily="18" charset="0"/>
                        </a:rPr>
                        <a:t>Joshua honors God’s faithfulness</a:t>
                      </a:r>
                    </a:p>
                    <a:p>
                      <a:pPr marL="342900" indent="-342900" algn="l" fontAlgn="base">
                        <a:buFont typeface="Arial" panose="020B0604020202020204" pitchFamily="34" charset="0"/>
                        <a:buChar char="•"/>
                      </a:pPr>
                      <a:r>
                        <a:rPr lang="en-US" sz="2000" b="0" dirty="0">
                          <a:solidFill>
                            <a:schemeClr val="bg1"/>
                          </a:solidFill>
                          <a:latin typeface="Times New Roman" panose="02020603050405020304" pitchFamily="18" charset="0"/>
                          <a:cs typeface="Times New Roman" panose="02020603050405020304" pitchFamily="18" charset="0"/>
                        </a:rPr>
                        <a:t>Joshua does not take credit for himself</a:t>
                      </a:r>
                    </a:p>
                    <a:p>
                      <a:pPr marL="342900" indent="-342900" algn="l" fontAlgn="base">
                        <a:buFontTx/>
                        <a:buChar char="-"/>
                      </a:pPr>
                      <a:endParaRPr lang="en-US" sz="2000" b="0" dirty="0">
                        <a:solidFill>
                          <a:schemeClr val="bg1"/>
                        </a:solidFill>
                        <a:latin typeface="Times New Roman" panose="02020603050405020304" pitchFamily="18" charset="0"/>
                        <a:cs typeface="Times New Roman" panose="02020603050405020304" pitchFamily="18" charset="0"/>
                      </a:endParaRPr>
                    </a:p>
                    <a:p>
                      <a:endParaRPr lang="en-US" dirty="0"/>
                    </a:p>
                  </a:txBody>
                  <a:tcPr>
                    <a:solidFill>
                      <a:srgbClr val="008E40"/>
                    </a:solidFill>
                  </a:tcPr>
                </a:tc>
                <a:extLst>
                  <a:ext uri="{0D108BD9-81ED-4DB2-BD59-A6C34878D82A}">
                    <a16:rowId xmlns:a16="http://schemas.microsoft.com/office/drawing/2014/main" val="2318405281"/>
                  </a:ext>
                </a:extLst>
              </a:tr>
            </a:tbl>
          </a:graphicData>
        </a:graphic>
      </p:graphicFrame>
    </p:spTree>
    <p:extLst>
      <p:ext uri="{BB962C8B-B14F-4D97-AF65-F5344CB8AC3E}">
        <p14:creationId xmlns:p14="http://schemas.microsoft.com/office/powerpoint/2010/main" val="22350275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CF2A35D2-58A4-4F0E-862C-106444938F9D}"/>
              </a:ext>
            </a:extLst>
          </p:cNvPr>
          <p:cNvGraphicFramePr>
            <a:graphicFrameLocks noGrp="1"/>
          </p:cNvGraphicFramePr>
          <p:nvPr>
            <p:extLst>
              <p:ext uri="{D42A27DB-BD31-4B8C-83A1-F6EECF244321}">
                <p14:modId xmlns:p14="http://schemas.microsoft.com/office/powerpoint/2010/main" val="3309181474"/>
              </p:ext>
            </p:extLst>
          </p:nvPr>
        </p:nvGraphicFramePr>
        <p:xfrm>
          <a:off x="0" y="0"/>
          <a:ext cx="12192000" cy="6857999"/>
        </p:xfrm>
        <a:graphic>
          <a:graphicData uri="http://schemas.openxmlformats.org/drawingml/2006/table">
            <a:tbl>
              <a:tblPr firstRow="1" bandRow="1">
                <a:tableStyleId>{5C22544A-7EE6-4342-B048-85BDC9FD1C3A}</a:tableStyleId>
              </a:tblPr>
              <a:tblGrid>
                <a:gridCol w="6582040">
                  <a:extLst>
                    <a:ext uri="{9D8B030D-6E8A-4147-A177-3AD203B41FA5}">
                      <a16:colId xmlns:a16="http://schemas.microsoft.com/office/drawing/2014/main" val="375294829"/>
                    </a:ext>
                  </a:extLst>
                </a:gridCol>
                <a:gridCol w="5609960">
                  <a:extLst>
                    <a:ext uri="{9D8B030D-6E8A-4147-A177-3AD203B41FA5}">
                      <a16:colId xmlns:a16="http://schemas.microsoft.com/office/drawing/2014/main" val="1968472456"/>
                    </a:ext>
                  </a:extLst>
                </a:gridCol>
              </a:tblGrid>
              <a:tr h="6857999">
                <a:tc>
                  <a:txBody>
                    <a:bodyPr/>
                    <a:lstStyle/>
                    <a:p>
                      <a:endParaRPr lang="en-US" sz="1800" b="1" i="0" kern="1200" baseline="30000" dirty="0">
                        <a:solidFill>
                          <a:schemeClr val="lt1"/>
                        </a:solidFill>
                        <a:effectLst/>
                        <a:latin typeface="+mn-lt"/>
                        <a:ea typeface="+mn-ea"/>
                        <a:cs typeface="+mn-cs"/>
                      </a:endParaRPr>
                    </a:p>
                    <a:p>
                      <a:endParaRPr lang="en-US" sz="1800" b="1" i="0" kern="1200" baseline="30000" dirty="0">
                        <a:solidFill>
                          <a:schemeClr val="lt1"/>
                        </a:solidFill>
                        <a:effectLst/>
                        <a:latin typeface="+mn-lt"/>
                        <a:ea typeface="+mn-ea"/>
                        <a:cs typeface="+mn-cs"/>
                      </a:endParaRPr>
                    </a:p>
                    <a:p>
                      <a:endParaRPr lang="en-US" sz="1800" b="1" i="0" kern="1200" baseline="30000" dirty="0">
                        <a:solidFill>
                          <a:schemeClr val="lt1"/>
                        </a:solidFill>
                        <a:effectLst/>
                        <a:latin typeface="+mn-lt"/>
                        <a:ea typeface="+mn-ea"/>
                        <a:cs typeface="+mn-cs"/>
                      </a:endParaRPr>
                    </a:p>
                    <a:p>
                      <a:endParaRPr lang="en-US" sz="1800" b="1" i="0" kern="1200" baseline="30000" dirty="0">
                        <a:solidFill>
                          <a:schemeClr val="lt1"/>
                        </a:solidFill>
                        <a:effectLst/>
                        <a:latin typeface="+mn-lt"/>
                        <a:ea typeface="+mn-ea"/>
                        <a:cs typeface="+mn-cs"/>
                      </a:endParaRPr>
                    </a:p>
                    <a:p>
                      <a:endParaRPr lang="en-US" sz="1800" b="1" i="0" kern="1200" baseline="30000" dirty="0">
                        <a:solidFill>
                          <a:schemeClr val="lt1"/>
                        </a:solidFill>
                        <a:effectLst/>
                        <a:latin typeface="+mn-lt"/>
                        <a:ea typeface="+mn-ea"/>
                        <a:cs typeface="+mn-cs"/>
                      </a:endParaRPr>
                    </a:p>
                    <a:p>
                      <a:r>
                        <a:rPr lang="en-US" sz="1800" b="1" i="0" kern="1200" baseline="30000" dirty="0">
                          <a:solidFill>
                            <a:schemeClr val="lt1"/>
                          </a:solidFill>
                          <a:effectLst/>
                          <a:latin typeface="+mn-lt"/>
                          <a:ea typeface="+mn-ea"/>
                          <a:cs typeface="+mn-cs"/>
                        </a:rPr>
                        <a:t>12 </a:t>
                      </a:r>
                      <a:r>
                        <a:rPr lang="en-US" sz="1800" b="0" i="0" kern="1200" dirty="0">
                          <a:solidFill>
                            <a:schemeClr val="lt1"/>
                          </a:solidFill>
                          <a:effectLst/>
                          <a:latin typeface="+mn-lt"/>
                          <a:ea typeface="+mn-ea"/>
                          <a:cs typeface="+mn-cs"/>
                        </a:rPr>
                        <a:t>But to the </a:t>
                      </a:r>
                      <a:r>
                        <a:rPr lang="en-US" sz="1800" b="0" i="0" kern="1200" dirty="0" err="1">
                          <a:solidFill>
                            <a:schemeClr val="lt1"/>
                          </a:solidFill>
                          <a:effectLst/>
                          <a:latin typeface="+mn-lt"/>
                          <a:ea typeface="+mn-ea"/>
                          <a:cs typeface="+mn-cs"/>
                        </a:rPr>
                        <a:t>Reubenites</a:t>
                      </a:r>
                      <a:r>
                        <a:rPr lang="en-US" sz="1800" b="0" i="0" kern="1200" dirty="0">
                          <a:solidFill>
                            <a:schemeClr val="lt1"/>
                          </a:solidFill>
                          <a:effectLst/>
                          <a:latin typeface="+mn-lt"/>
                          <a:ea typeface="+mn-ea"/>
                          <a:cs typeface="+mn-cs"/>
                        </a:rPr>
                        <a:t>, the </a:t>
                      </a:r>
                      <a:r>
                        <a:rPr lang="en-US" sz="1800" b="0" i="0" kern="1200" dirty="0" err="1">
                          <a:solidFill>
                            <a:schemeClr val="lt1"/>
                          </a:solidFill>
                          <a:effectLst/>
                          <a:latin typeface="+mn-lt"/>
                          <a:ea typeface="+mn-ea"/>
                          <a:cs typeface="+mn-cs"/>
                        </a:rPr>
                        <a:t>Gadites</a:t>
                      </a:r>
                      <a:r>
                        <a:rPr lang="en-US" sz="1800" b="0" i="0" kern="1200" dirty="0">
                          <a:solidFill>
                            <a:schemeClr val="lt1"/>
                          </a:solidFill>
                          <a:effectLst/>
                          <a:latin typeface="+mn-lt"/>
                          <a:ea typeface="+mn-ea"/>
                          <a:cs typeface="+mn-cs"/>
                        </a:rPr>
                        <a:t> and the half-tribe of Manasseh, Joshua said, </a:t>
                      </a:r>
                      <a:r>
                        <a:rPr lang="en-US" sz="1800" b="1" i="0" kern="1200" baseline="30000" dirty="0">
                          <a:solidFill>
                            <a:schemeClr val="lt1"/>
                          </a:solidFill>
                          <a:effectLst/>
                          <a:latin typeface="+mn-lt"/>
                          <a:ea typeface="+mn-ea"/>
                          <a:cs typeface="+mn-cs"/>
                        </a:rPr>
                        <a:t>13 </a:t>
                      </a:r>
                      <a:r>
                        <a:rPr lang="en-US" sz="1800" b="0" i="0" kern="1200" dirty="0">
                          <a:solidFill>
                            <a:schemeClr val="lt1"/>
                          </a:solidFill>
                          <a:effectLst/>
                          <a:latin typeface="+mn-lt"/>
                          <a:ea typeface="+mn-ea"/>
                          <a:cs typeface="+mn-cs"/>
                        </a:rPr>
                        <a:t>“Remember the command that Moses the servant of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gave you after he said,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your God will give you rest by giving you this land.’ </a:t>
                      </a:r>
                      <a:r>
                        <a:rPr lang="en-US" sz="1800" b="1" i="0" kern="1200" baseline="30000" dirty="0">
                          <a:solidFill>
                            <a:schemeClr val="lt1"/>
                          </a:solidFill>
                          <a:effectLst/>
                          <a:latin typeface="+mn-lt"/>
                          <a:ea typeface="+mn-ea"/>
                          <a:cs typeface="+mn-cs"/>
                        </a:rPr>
                        <a:t>14 </a:t>
                      </a:r>
                      <a:r>
                        <a:rPr lang="en-US" sz="1800" b="0" i="0" kern="1200" dirty="0">
                          <a:solidFill>
                            <a:schemeClr val="lt1"/>
                          </a:solidFill>
                          <a:effectLst/>
                          <a:latin typeface="+mn-lt"/>
                          <a:ea typeface="+mn-ea"/>
                          <a:cs typeface="+mn-cs"/>
                        </a:rPr>
                        <a:t>Your wives, your children and your livestock may stay in the land that Moses gave you east of the Jordan, but all your fighting men, ready for battle, must cross over ahead of your fellow Israelites. You are to help them </a:t>
                      </a:r>
                      <a:r>
                        <a:rPr lang="en-US" sz="1800" b="1" i="0" kern="1200" baseline="30000" dirty="0">
                          <a:solidFill>
                            <a:schemeClr val="lt1"/>
                          </a:solidFill>
                          <a:effectLst/>
                          <a:latin typeface="+mn-lt"/>
                          <a:ea typeface="+mn-ea"/>
                          <a:cs typeface="+mn-cs"/>
                        </a:rPr>
                        <a:t>15 </a:t>
                      </a:r>
                      <a:r>
                        <a:rPr lang="en-US" sz="1800" b="0" i="0" kern="1200" dirty="0">
                          <a:solidFill>
                            <a:schemeClr val="lt1"/>
                          </a:solidFill>
                          <a:effectLst/>
                          <a:latin typeface="+mn-lt"/>
                          <a:ea typeface="+mn-ea"/>
                          <a:cs typeface="+mn-cs"/>
                        </a:rPr>
                        <a:t>until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gives them rest, as he has done for you, and until they too have taken possession of the land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your God is giving them. After that, you may go back and occupy your own land, which Moses the servant of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gave you east of the Jordan toward the sunrise.”</a:t>
                      </a:r>
                    </a:p>
                    <a:p>
                      <a:r>
                        <a:rPr lang="en-US" sz="1800" b="1" i="0" kern="1200" baseline="30000" dirty="0">
                          <a:solidFill>
                            <a:schemeClr val="lt1"/>
                          </a:solidFill>
                          <a:effectLst/>
                          <a:latin typeface="+mn-lt"/>
                          <a:ea typeface="+mn-ea"/>
                          <a:cs typeface="+mn-cs"/>
                        </a:rPr>
                        <a:t>16 </a:t>
                      </a:r>
                      <a:r>
                        <a:rPr lang="en-US" sz="1800" b="0" i="0" kern="1200" dirty="0">
                          <a:solidFill>
                            <a:schemeClr val="lt1"/>
                          </a:solidFill>
                          <a:effectLst/>
                          <a:latin typeface="+mn-lt"/>
                          <a:ea typeface="+mn-ea"/>
                          <a:cs typeface="+mn-cs"/>
                        </a:rPr>
                        <a:t>Then they answered Joshua, “Whatever you have commanded us we will do, and wherever you send us we will go. </a:t>
                      </a:r>
                      <a:r>
                        <a:rPr lang="en-US" sz="1800" b="1" i="0" kern="1200" baseline="30000" dirty="0">
                          <a:solidFill>
                            <a:schemeClr val="lt1"/>
                          </a:solidFill>
                          <a:effectLst/>
                          <a:latin typeface="+mn-lt"/>
                          <a:ea typeface="+mn-ea"/>
                          <a:cs typeface="+mn-cs"/>
                        </a:rPr>
                        <a:t>17 </a:t>
                      </a:r>
                      <a:r>
                        <a:rPr lang="en-US" sz="1800" b="0" i="0" kern="1200" dirty="0">
                          <a:solidFill>
                            <a:schemeClr val="lt1"/>
                          </a:solidFill>
                          <a:effectLst/>
                          <a:latin typeface="+mn-lt"/>
                          <a:ea typeface="+mn-ea"/>
                          <a:cs typeface="+mn-cs"/>
                        </a:rPr>
                        <a:t>Just as we fully obeyed Moses, so we will obey you. Only may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your God be with you as he was with Moses. </a:t>
                      </a:r>
                      <a:r>
                        <a:rPr lang="en-US" sz="1800" b="1" i="0" kern="1200" baseline="30000" dirty="0">
                          <a:solidFill>
                            <a:schemeClr val="lt1"/>
                          </a:solidFill>
                          <a:effectLst/>
                          <a:latin typeface="+mn-lt"/>
                          <a:ea typeface="+mn-ea"/>
                          <a:cs typeface="+mn-cs"/>
                        </a:rPr>
                        <a:t>18 </a:t>
                      </a:r>
                      <a:r>
                        <a:rPr lang="en-US" sz="1800" b="0" i="0" kern="1200" dirty="0">
                          <a:solidFill>
                            <a:schemeClr val="lt1"/>
                          </a:solidFill>
                          <a:effectLst/>
                          <a:latin typeface="+mn-lt"/>
                          <a:ea typeface="+mn-ea"/>
                          <a:cs typeface="+mn-cs"/>
                        </a:rPr>
                        <a:t>Whoever rebels against your word and does not obey it, whatever you may command them, will be put to death. Only be strong and courageous!”</a:t>
                      </a:r>
                    </a:p>
                    <a:p>
                      <a:endParaRPr lang="en-US" dirty="0"/>
                    </a:p>
                  </a:txBody>
                  <a:tcPr>
                    <a:solidFill>
                      <a:srgbClr val="008E40"/>
                    </a:solidFill>
                  </a:tcPr>
                </a:tc>
                <a:tc>
                  <a:txBody>
                    <a:bodyPr/>
                    <a:lstStyle/>
                    <a:p>
                      <a:endParaRPr lang="en-US" dirty="0"/>
                    </a:p>
                    <a:p>
                      <a:endParaRPr lang="en-US" dirty="0"/>
                    </a:p>
                    <a:p>
                      <a:endParaRPr lang="en-US" dirty="0"/>
                    </a:p>
                    <a:p>
                      <a:endParaRPr lang="en-US" dirty="0"/>
                    </a:p>
                    <a:p>
                      <a:endParaRPr lang="en-US" sz="2000" b="0" dirty="0">
                        <a:solidFill>
                          <a:schemeClr val="bg1"/>
                        </a:solidFill>
                        <a:latin typeface="Times New Roman" panose="02020603050405020304" pitchFamily="18" charset="0"/>
                        <a:cs typeface="Times New Roman" panose="02020603050405020304" pitchFamily="18" charset="0"/>
                      </a:endParaRPr>
                    </a:p>
                    <a:p>
                      <a:pPr algn="l" fontAlgn="base"/>
                      <a:r>
                        <a:rPr lang="en-US" sz="2000" b="0" i="0" dirty="0">
                          <a:solidFill>
                            <a:schemeClr val="bg1"/>
                          </a:solidFill>
                          <a:effectLst/>
                          <a:latin typeface="Times New Roman" panose="02020603050405020304" pitchFamily="18" charset="0"/>
                          <a:cs typeface="Times New Roman" panose="02020603050405020304" pitchFamily="18" charset="0"/>
                        </a:rPr>
                        <a:t>How did Israel respond to a leader who honors God?</a:t>
                      </a:r>
                    </a:p>
                    <a:p>
                      <a:pPr algn="l" fontAlgn="base"/>
                      <a:endParaRPr lang="en-US" sz="2000" b="0" dirty="0">
                        <a:solidFill>
                          <a:schemeClr val="bg1"/>
                        </a:solidFill>
                        <a:latin typeface="Times New Roman" panose="02020603050405020304" pitchFamily="18" charset="0"/>
                        <a:cs typeface="Times New Roman" panose="02020603050405020304" pitchFamily="18" charset="0"/>
                      </a:endParaRPr>
                    </a:p>
                    <a:p>
                      <a:pPr marL="342900" indent="-342900" algn="l" fontAlgn="base">
                        <a:buFont typeface="Arial" panose="020B0604020202020204" pitchFamily="34" charset="0"/>
                        <a:buChar char="•"/>
                      </a:pPr>
                      <a:r>
                        <a:rPr lang="en-US" sz="2000" b="0" dirty="0">
                          <a:solidFill>
                            <a:schemeClr val="bg1"/>
                          </a:solidFill>
                          <a:latin typeface="Times New Roman" panose="02020603050405020304" pitchFamily="18" charset="0"/>
                          <a:cs typeface="Times New Roman" panose="02020603050405020304" pitchFamily="18" charset="0"/>
                        </a:rPr>
                        <a:t>They responded in obedience</a:t>
                      </a:r>
                    </a:p>
                    <a:p>
                      <a:pPr marL="342900" indent="-342900" algn="l" fontAlgn="base">
                        <a:buFont typeface="Arial" panose="020B0604020202020204" pitchFamily="34" charset="0"/>
                        <a:buChar char="•"/>
                      </a:pPr>
                      <a:r>
                        <a:rPr lang="en-US" sz="2000" b="0" dirty="0">
                          <a:solidFill>
                            <a:schemeClr val="bg1"/>
                          </a:solidFill>
                          <a:latin typeface="Times New Roman" panose="02020603050405020304" pitchFamily="18" charset="0"/>
                          <a:cs typeface="Times New Roman" panose="02020603050405020304" pitchFamily="18" charset="0"/>
                        </a:rPr>
                        <a:t>They responded in unity</a:t>
                      </a:r>
                    </a:p>
                    <a:p>
                      <a:pPr marL="0" indent="0" algn="l" fontAlgn="base">
                        <a:buFontTx/>
                        <a:buNone/>
                      </a:pPr>
                      <a:endParaRPr lang="en-US" sz="2000" b="0" dirty="0">
                        <a:solidFill>
                          <a:schemeClr val="bg1"/>
                        </a:solidFill>
                        <a:latin typeface="Times New Roman" panose="02020603050405020304" pitchFamily="18" charset="0"/>
                        <a:cs typeface="Times New Roman" panose="02020603050405020304" pitchFamily="18" charset="0"/>
                      </a:endParaRPr>
                    </a:p>
                    <a:p>
                      <a:endParaRPr lang="en-US" dirty="0"/>
                    </a:p>
                  </a:txBody>
                  <a:tcPr>
                    <a:solidFill>
                      <a:srgbClr val="008E40"/>
                    </a:solidFill>
                  </a:tcPr>
                </a:tc>
                <a:extLst>
                  <a:ext uri="{0D108BD9-81ED-4DB2-BD59-A6C34878D82A}">
                    <a16:rowId xmlns:a16="http://schemas.microsoft.com/office/drawing/2014/main" val="2318405281"/>
                  </a:ext>
                </a:extLst>
              </a:tr>
            </a:tbl>
          </a:graphicData>
        </a:graphic>
      </p:graphicFrame>
    </p:spTree>
    <p:extLst>
      <p:ext uri="{BB962C8B-B14F-4D97-AF65-F5344CB8AC3E}">
        <p14:creationId xmlns:p14="http://schemas.microsoft.com/office/powerpoint/2010/main" val="26129629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8E4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3B01E-781E-495C-9D00-35FE942956F9}"/>
              </a:ext>
            </a:extLst>
          </p:cNvPr>
          <p:cNvSpPr>
            <a:spLocks noGrp="1"/>
          </p:cNvSpPr>
          <p:nvPr>
            <p:ph type="ctrTitle"/>
          </p:nvPr>
        </p:nvSpPr>
        <p:spPr>
          <a:xfrm>
            <a:off x="1524000" y="931085"/>
            <a:ext cx="9144000" cy="669115"/>
          </a:xfrm>
        </p:spPr>
        <p:txBody>
          <a:bodyPr>
            <a:normAutofit fontScale="90000"/>
          </a:bodyPr>
          <a:lstStyle/>
          <a:p>
            <a:r>
              <a:rPr lang="en-US" sz="2700" b="1" i="0" u="none" strike="noStrike" dirty="0">
                <a:solidFill>
                  <a:schemeClr val="bg1"/>
                </a:solidFill>
                <a:effectLst/>
                <a:latin typeface="Trebuchet MS" panose="020B0603020202020204" pitchFamily="34" charset="0"/>
              </a:rPr>
              <a:t>The right source of strength and courage</a:t>
            </a:r>
            <a:br>
              <a:rPr lang="en-US" b="1" i="0" u="none" strike="noStrike" dirty="0">
                <a:solidFill>
                  <a:srgbClr val="333333"/>
                </a:solidFill>
                <a:effectLst/>
                <a:latin typeface="Trebuchet MS" panose="020B0603020202020204" pitchFamily="34" charset="0"/>
              </a:rPr>
            </a:br>
            <a:endParaRPr lang="en-US" dirty="0"/>
          </a:p>
        </p:txBody>
      </p:sp>
      <p:sp>
        <p:nvSpPr>
          <p:cNvPr id="3" name="Subtitle 2">
            <a:extLst>
              <a:ext uri="{FF2B5EF4-FFF2-40B4-BE49-F238E27FC236}">
                <a16:creationId xmlns:a16="http://schemas.microsoft.com/office/drawing/2014/main" id="{145A8CB8-DD66-47F9-937E-CB1F916B9B62}"/>
              </a:ext>
            </a:extLst>
          </p:cNvPr>
          <p:cNvSpPr>
            <a:spLocks noGrp="1"/>
          </p:cNvSpPr>
          <p:nvPr>
            <p:ph type="subTitle" idx="1"/>
          </p:nvPr>
        </p:nvSpPr>
        <p:spPr>
          <a:xfrm>
            <a:off x="1407267" y="1406341"/>
            <a:ext cx="9803363" cy="4898572"/>
          </a:xfrm>
        </p:spPr>
        <p:txBody>
          <a:bodyPr>
            <a:noAutofit/>
          </a:bodyPr>
          <a:lstStyle/>
          <a:p>
            <a:pPr algn="l" fontAlgn="base"/>
            <a:r>
              <a:rPr lang="en-US" b="0" i="0" dirty="0">
                <a:solidFill>
                  <a:schemeClr val="bg1"/>
                </a:solidFill>
                <a:effectLst/>
                <a:latin typeface="Times New Roman" panose="02020603050405020304" pitchFamily="18" charset="0"/>
                <a:cs typeface="Times New Roman" panose="02020603050405020304" pitchFamily="18" charset="0"/>
              </a:rPr>
              <a:t>Strength &amp; Courage comes from  </a:t>
            </a:r>
            <a:r>
              <a:rPr lang="en-US" dirty="0">
                <a:solidFill>
                  <a:schemeClr val="bg1"/>
                </a:solidFill>
                <a:latin typeface="Times New Roman" panose="02020603050405020304" pitchFamily="18" charset="0"/>
                <a:cs typeface="Times New Roman" panose="02020603050405020304" pitchFamily="18" charset="0"/>
              </a:rPr>
              <a:t>trusting </a:t>
            </a:r>
            <a:r>
              <a:rPr lang="en-US" b="0" i="0" dirty="0">
                <a:solidFill>
                  <a:schemeClr val="bg1"/>
                </a:solidFill>
                <a:effectLst/>
                <a:latin typeface="Times New Roman" panose="02020603050405020304" pitchFamily="18" charset="0"/>
                <a:cs typeface="Times New Roman" panose="02020603050405020304" pitchFamily="18" charset="0"/>
              </a:rPr>
              <a:t>God’s </a:t>
            </a:r>
            <a:r>
              <a:rPr lang="en-US" b="1" i="0" dirty="0">
                <a:solidFill>
                  <a:schemeClr val="bg1"/>
                </a:solidFill>
                <a:effectLst/>
                <a:latin typeface="Times New Roman" panose="02020603050405020304" pitchFamily="18" charset="0"/>
                <a:cs typeface="Times New Roman" panose="02020603050405020304" pitchFamily="18" charset="0"/>
              </a:rPr>
              <a:t>promises</a:t>
            </a:r>
            <a:endParaRPr lang="en-US" b="1" dirty="0">
              <a:solidFill>
                <a:schemeClr val="bg1"/>
              </a:solidFill>
              <a:latin typeface="Times New Roman" panose="02020603050405020304" pitchFamily="18" charset="0"/>
              <a:cs typeface="Times New Roman" panose="02020603050405020304" pitchFamily="18" charset="0"/>
            </a:endParaRPr>
          </a:p>
          <a:p>
            <a:pPr algn="l" fontAlgn="base"/>
            <a:r>
              <a:rPr lang="en-US" b="0" i="0" dirty="0">
                <a:solidFill>
                  <a:schemeClr val="bg1"/>
                </a:solidFill>
                <a:effectLst/>
                <a:latin typeface="Times New Roman" panose="02020603050405020304" pitchFamily="18" charset="0"/>
                <a:cs typeface="Times New Roman" panose="02020603050405020304" pitchFamily="18" charset="0"/>
              </a:rPr>
              <a:t>Strength &amp; Courage comes from depending on God’s </a:t>
            </a:r>
            <a:r>
              <a:rPr lang="en-US" b="1" i="0" dirty="0">
                <a:solidFill>
                  <a:schemeClr val="bg1"/>
                </a:solidFill>
                <a:effectLst/>
                <a:latin typeface="Times New Roman" panose="02020603050405020304" pitchFamily="18" charset="0"/>
                <a:cs typeface="Times New Roman" panose="02020603050405020304" pitchFamily="18" charset="0"/>
              </a:rPr>
              <a:t>presence </a:t>
            </a:r>
          </a:p>
          <a:p>
            <a:pPr algn="l" fontAlgn="base"/>
            <a:r>
              <a:rPr lang="en-US" b="0" i="0" dirty="0">
                <a:solidFill>
                  <a:schemeClr val="bg1"/>
                </a:solidFill>
                <a:effectLst/>
                <a:latin typeface="Times New Roman" panose="02020603050405020304" pitchFamily="18" charset="0"/>
                <a:cs typeface="Times New Roman" panose="02020603050405020304" pitchFamily="18" charset="0"/>
              </a:rPr>
              <a:t>Strength &amp; Courage comes from  obeying</a:t>
            </a:r>
            <a:r>
              <a:rPr lang="en-US" dirty="0">
                <a:solidFill>
                  <a:schemeClr val="bg1"/>
                </a:solidFill>
                <a:latin typeface="Times New Roman" panose="02020603050405020304" pitchFamily="18" charset="0"/>
                <a:cs typeface="Times New Roman" panose="02020603050405020304" pitchFamily="18" charset="0"/>
              </a:rPr>
              <a:t> </a:t>
            </a:r>
            <a:r>
              <a:rPr lang="en-US" b="0" i="0" dirty="0">
                <a:solidFill>
                  <a:schemeClr val="bg1"/>
                </a:solidFill>
                <a:effectLst/>
                <a:latin typeface="Times New Roman" panose="02020603050405020304" pitchFamily="18" charset="0"/>
                <a:cs typeface="Times New Roman" panose="02020603050405020304" pitchFamily="18" charset="0"/>
              </a:rPr>
              <a:t>God’s </a:t>
            </a:r>
            <a:r>
              <a:rPr lang="en-US" b="1" i="0" dirty="0">
                <a:solidFill>
                  <a:schemeClr val="bg1"/>
                </a:solidFill>
                <a:effectLst/>
                <a:latin typeface="Times New Roman" panose="02020603050405020304" pitchFamily="18" charset="0"/>
                <a:cs typeface="Times New Roman" panose="02020603050405020304" pitchFamily="18" charset="0"/>
              </a:rPr>
              <a:t>prescription</a:t>
            </a:r>
            <a:r>
              <a:rPr lang="en-US" b="0" i="0" dirty="0">
                <a:solidFill>
                  <a:schemeClr val="bg1"/>
                </a:solidFill>
                <a:effectLst/>
                <a:latin typeface="Times New Roman" panose="02020603050405020304" pitchFamily="18" charset="0"/>
                <a:cs typeface="Times New Roman" panose="02020603050405020304" pitchFamily="18" charset="0"/>
              </a:rPr>
              <a:t> for living</a:t>
            </a:r>
            <a:endParaRPr lang="en-US" b="1" dirty="0">
              <a:solidFill>
                <a:schemeClr val="bg1"/>
              </a:solidFill>
              <a:latin typeface="Times New Roman" panose="02020603050405020304" pitchFamily="18" charset="0"/>
              <a:cs typeface="Times New Roman" panose="02020603050405020304" pitchFamily="18" charset="0"/>
            </a:endParaRPr>
          </a:p>
          <a:p>
            <a:pPr algn="l" fontAlgn="base"/>
            <a:br>
              <a:rPr lang="en-US" sz="1800" dirty="0">
                <a:solidFill>
                  <a:schemeClr val="bg1"/>
                </a:solidFill>
                <a:latin typeface="Times New Roman" panose="02020603050405020304" pitchFamily="18" charset="0"/>
                <a:cs typeface="Times New Roman" panose="02020603050405020304" pitchFamily="18" charset="0"/>
              </a:rPr>
            </a:br>
            <a:br>
              <a:rPr lang="en-US" sz="1400" dirty="0"/>
            </a:br>
            <a:br>
              <a:rPr lang="en-US" sz="1400" dirty="0"/>
            </a:br>
            <a:endParaRPr lang="en-US" sz="1400" dirty="0">
              <a:solidFill>
                <a:srgbClr val="333333"/>
              </a:solidFill>
              <a:latin typeface="Merriweather Web"/>
            </a:endParaRPr>
          </a:p>
          <a:p>
            <a:pPr algn="l" fontAlgn="base"/>
            <a:endParaRPr lang="en-US" sz="1400" dirty="0"/>
          </a:p>
        </p:txBody>
      </p:sp>
    </p:spTree>
    <p:extLst>
      <p:ext uri="{BB962C8B-B14F-4D97-AF65-F5344CB8AC3E}">
        <p14:creationId xmlns:p14="http://schemas.microsoft.com/office/powerpoint/2010/main" val="8862075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8E4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3B01E-781E-495C-9D00-35FE942956F9}"/>
              </a:ext>
            </a:extLst>
          </p:cNvPr>
          <p:cNvSpPr>
            <a:spLocks noGrp="1"/>
          </p:cNvSpPr>
          <p:nvPr>
            <p:ph type="ctrTitle"/>
          </p:nvPr>
        </p:nvSpPr>
        <p:spPr>
          <a:xfrm>
            <a:off x="1524000" y="931085"/>
            <a:ext cx="9144000" cy="669115"/>
          </a:xfrm>
        </p:spPr>
        <p:txBody>
          <a:bodyPr>
            <a:normAutofit fontScale="90000"/>
          </a:bodyPr>
          <a:lstStyle/>
          <a:p>
            <a:r>
              <a:rPr lang="en-US" sz="2200" b="1" dirty="0">
                <a:solidFill>
                  <a:schemeClr val="bg1"/>
                </a:solidFill>
                <a:latin typeface="Trebuchet MS" panose="020B0603020202020204" pitchFamily="34" charset="0"/>
              </a:rPr>
              <a:t>How can Christians continue to dwell in God’s promises, presence and prescription for living</a:t>
            </a:r>
            <a:r>
              <a:rPr lang="en-US" sz="2200" b="1" i="0" u="none" strike="noStrike" dirty="0">
                <a:solidFill>
                  <a:schemeClr val="bg1"/>
                </a:solidFill>
                <a:effectLst/>
                <a:latin typeface="Trebuchet MS" panose="020B0603020202020204" pitchFamily="34" charset="0"/>
              </a:rPr>
              <a:t>? (application)</a:t>
            </a:r>
            <a:br>
              <a:rPr lang="en-US" b="1" i="0" u="none" strike="noStrike" dirty="0">
                <a:solidFill>
                  <a:srgbClr val="333333"/>
                </a:solidFill>
                <a:effectLst/>
                <a:latin typeface="Trebuchet MS" panose="020B0603020202020204" pitchFamily="34" charset="0"/>
              </a:rPr>
            </a:br>
            <a:endParaRPr lang="en-US" dirty="0"/>
          </a:p>
        </p:txBody>
      </p:sp>
      <p:sp>
        <p:nvSpPr>
          <p:cNvPr id="3" name="Subtitle 2">
            <a:extLst>
              <a:ext uri="{FF2B5EF4-FFF2-40B4-BE49-F238E27FC236}">
                <a16:creationId xmlns:a16="http://schemas.microsoft.com/office/drawing/2014/main" id="{145A8CB8-DD66-47F9-937E-CB1F916B9B62}"/>
              </a:ext>
            </a:extLst>
          </p:cNvPr>
          <p:cNvSpPr>
            <a:spLocks noGrp="1"/>
          </p:cNvSpPr>
          <p:nvPr>
            <p:ph type="subTitle" idx="1"/>
          </p:nvPr>
        </p:nvSpPr>
        <p:spPr>
          <a:xfrm>
            <a:off x="1407267" y="1406341"/>
            <a:ext cx="9803363" cy="4898572"/>
          </a:xfrm>
        </p:spPr>
        <p:txBody>
          <a:bodyPr>
            <a:noAutofit/>
          </a:bodyPr>
          <a:lstStyle/>
          <a:p>
            <a:pPr algn="l" fontAlgn="base"/>
            <a:r>
              <a:rPr lang="en-US" sz="1800" b="0" i="0" dirty="0">
                <a:solidFill>
                  <a:schemeClr val="bg1"/>
                </a:solidFill>
                <a:effectLst/>
                <a:latin typeface="Times New Roman" panose="02020603050405020304" pitchFamily="18" charset="0"/>
                <a:cs typeface="Times New Roman" panose="02020603050405020304" pitchFamily="18" charset="0"/>
              </a:rPr>
              <a:t>God’s </a:t>
            </a:r>
            <a:r>
              <a:rPr lang="en-US" sz="1800" b="1" i="0" dirty="0">
                <a:solidFill>
                  <a:schemeClr val="bg1"/>
                </a:solidFill>
                <a:effectLst/>
                <a:latin typeface="Times New Roman" panose="02020603050405020304" pitchFamily="18" charset="0"/>
                <a:cs typeface="Times New Roman" panose="02020603050405020304" pitchFamily="18" charset="0"/>
              </a:rPr>
              <a:t>promises, presence and prescription </a:t>
            </a:r>
            <a:r>
              <a:rPr lang="en-US" sz="1800" b="0" i="0" dirty="0">
                <a:solidFill>
                  <a:schemeClr val="bg1"/>
                </a:solidFill>
                <a:effectLst/>
                <a:latin typeface="Times New Roman" panose="02020603050405020304" pitchFamily="18" charset="0"/>
                <a:cs typeface="Times New Roman" panose="02020603050405020304" pitchFamily="18" charset="0"/>
              </a:rPr>
              <a:t>fo</a:t>
            </a:r>
            <a:r>
              <a:rPr lang="en-US" sz="1800" dirty="0">
                <a:solidFill>
                  <a:schemeClr val="bg1"/>
                </a:solidFill>
                <a:latin typeface="Times New Roman" panose="02020603050405020304" pitchFamily="18" charset="0"/>
                <a:cs typeface="Times New Roman" panose="02020603050405020304" pitchFamily="18" charset="0"/>
              </a:rPr>
              <a:t>r living</a:t>
            </a:r>
            <a:r>
              <a:rPr lang="en-US" sz="1800" b="0" i="0" dirty="0">
                <a:solidFill>
                  <a:schemeClr val="bg1"/>
                </a:solidFill>
                <a:effectLst/>
                <a:latin typeface="Times New Roman" panose="02020603050405020304" pitchFamily="18" charset="0"/>
                <a:cs typeface="Times New Roman" panose="02020603050405020304" pitchFamily="18" charset="0"/>
              </a:rPr>
              <a:t> is not limited to Joshua</a:t>
            </a:r>
            <a:r>
              <a:rPr lang="en-US" sz="1800" dirty="0">
                <a:solidFill>
                  <a:schemeClr val="bg1"/>
                </a:solidFill>
                <a:latin typeface="Times New Roman" panose="02020603050405020304" pitchFamily="18" charset="0"/>
                <a:cs typeface="Times New Roman" panose="02020603050405020304" pitchFamily="18" charset="0"/>
              </a:rPr>
              <a:t>, as we can find in other books of the bible.</a:t>
            </a:r>
          </a:p>
          <a:p>
            <a:pPr algn="l" fontAlgn="base"/>
            <a:r>
              <a:rPr lang="en-US" sz="1800" b="0" i="0" dirty="0">
                <a:solidFill>
                  <a:schemeClr val="bg1"/>
                </a:solidFill>
                <a:effectLst/>
                <a:latin typeface="Times New Roman" panose="02020603050405020304" pitchFamily="18" charset="0"/>
                <a:cs typeface="Times New Roman" panose="02020603050405020304" pitchFamily="18" charset="0"/>
              </a:rPr>
              <a:t>While the promises “Be strong and courageous” “I will be with you” was specific to Joshua in this book, the principle extends to us today. This promise is not limited to Joshua as we can find in other books of the bible.</a:t>
            </a:r>
          </a:p>
          <a:p>
            <a:pPr algn="l" fontAlgn="base"/>
            <a:endParaRPr lang="en-US" sz="1800" dirty="0">
              <a:solidFill>
                <a:schemeClr val="bg1"/>
              </a:solidFill>
              <a:latin typeface="Times New Roman" panose="02020603050405020304" pitchFamily="18" charset="0"/>
              <a:cs typeface="Times New Roman" panose="02020603050405020304" pitchFamily="18" charset="0"/>
            </a:endParaRPr>
          </a:p>
          <a:p>
            <a:pPr marL="285750" indent="-285750" algn="l" fontAlgn="base">
              <a:buFont typeface="Arial" panose="020B0604020202020204" pitchFamily="34" charset="0"/>
              <a:buChar char="•"/>
            </a:pPr>
            <a:r>
              <a:rPr lang="en-US" sz="1800" b="0" i="0" dirty="0">
                <a:solidFill>
                  <a:schemeClr val="bg1"/>
                </a:solidFill>
                <a:effectLst/>
                <a:latin typeface="Times New Roman" panose="02020603050405020304" pitchFamily="18" charset="0"/>
                <a:cs typeface="Times New Roman" panose="02020603050405020304" pitchFamily="18" charset="0"/>
              </a:rPr>
              <a:t>The same words are used in </a:t>
            </a:r>
            <a:r>
              <a:rPr lang="en-US" sz="1800" b="0" i="0" u="none" strike="noStrike" dirty="0">
                <a:solidFill>
                  <a:schemeClr val="bg1"/>
                </a:solidFill>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Isaiah 41:10</a:t>
            </a:r>
            <a:r>
              <a:rPr lang="en-US" sz="1800" b="0" i="0" dirty="0">
                <a:solidFill>
                  <a:schemeClr val="bg1"/>
                </a:solidFill>
                <a:effectLst/>
                <a:latin typeface="Times New Roman" panose="02020603050405020304" pitchFamily="18" charset="0"/>
                <a:cs typeface="Times New Roman" panose="02020603050405020304" pitchFamily="18" charset="0"/>
              </a:rPr>
              <a:t>, “fear not, for I am with you; be not dismayed” — those two words, don’t </a:t>
            </a:r>
            <a:r>
              <a:rPr lang="en-US" sz="1800" b="0" i="1" dirty="0">
                <a:solidFill>
                  <a:schemeClr val="bg1"/>
                </a:solidFill>
                <a:effectLst/>
                <a:latin typeface="Times New Roman" panose="02020603050405020304" pitchFamily="18" charset="0"/>
                <a:cs typeface="Times New Roman" panose="02020603050405020304" pitchFamily="18" charset="0"/>
              </a:rPr>
              <a:t>fear</a:t>
            </a:r>
            <a:r>
              <a:rPr lang="en-US" sz="1800" b="0" i="0" dirty="0">
                <a:solidFill>
                  <a:schemeClr val="bg1"/>
                </a:solidFill>
                <a:effectLst/>
                <a:latin typeface="Times New Roman" panose="02020603050405020304" pitchFamily="18" charset="0"/>
                <a:cs typeface="Times New Roman" panose="02020603050405020304" pitchFamily="18" charset="0"/>
              </a:rPr>
              <a:t> and don’t be </a:t>
            </a:r>
            <a:r>
              <a:rPr lang="en-US" sz="1800" b="0" i="1" dirty="0">
                <a:solidFill>
                  <a:schemeClr val="bg1"/>
                </a:solidFill>
                <a:effectLst/>
                <a:latin typeface="Times New Roman" panose="02020603050405020304" pitchFamily="18" charset="0"/>
                <a:cs typeface="Times New Roman" panose="02020603050405020304" pitchFamily="18" charset="0"/>
              </a:rPr>
              <a:t>dismayed</a:t>
            </a:r>
            <a:r>
              <a:rPr lang="en-US" sz="1800" b="0" i="0" dirty="0">
                <a:solidFill>
                  <a:schemeClr val="bg1"/>
                </a:solidFill>
                <a:effectLst/>
                <a:latin typeface="Times New Roman" panose="02020603050405020304" pitchFamily="18" charset="0"/>
                <a:cs typeface="Times New Roman" panose="02020603050405020304" pitchFamily="18" charset="0"/>
              </a:rPr>
              <a:t>, for I am with you. </a:t>
            </a:r>
            <a:endParaRPr lang="en-US" sz="1800" dirty="0">
              <a:solidFill>
                <a:schemeClr val="bg1"/>
              </a:solidFill>
              <a:latin typeface="Times New Roman" panose="02020603050405020304" pitchFamily="18" charset="0"/>
              <a:cs typeface="Times New Roman" panose="02020603050405020304" pitchFamily="18" charset="0"/>
            </a:endParaRPr>
          </a:p>
          <a:p>
            <a:pPr marL="285750" indent="-285750" algn="l" fontAlgn="base">
              <a:buFont typeface="Arial" panose="020B0604020202020204" pitchFamily="34" charset="0"/>
              <a:buChar char="•"/>
            </a:pPr>
            <a:r>
              <a:rPr lang="en-US" sz="1800" b="0" i="0" dirty="0">
                <a:solidFill>
                  <a:schemeClr val="bg1"/>
                </a:solidFill>
                <a:effectLst/>
                <a:latin typeface="Times New Roman" panose="02020603050405020304" pitchFamily="18" charset="0"/>
                <a:cs typeface="Times New Roman" panose="02020603050405020304" pitchFamily="18" charset="0"/>
              </a:rPr>
              <a:t>In the New Testament, we find the apostle Paul telling Timothy, “The Spirit God gave us does not make us timid, but gives us power, love and self-discipline” (</a:t>
            </a:r>
            <a:r>
              <a:rPr lang="en-US" sz="1800" b="0" i="0" u="sng" dirty="0">
                <a:solidFill>
                  <a:schemeClr val="bg1"/>
                </a:solidFill>
                <a:effectLst/>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2 Timothy 1:7</a:t>
            </a:r>
            <a:r>
              <a:rPr lang="en-US" sz="1800" b="0" i="0" dirty="0">
                <a:solidFill>
                  <a:schemeClr val="bg1"/>
                </a:solidFill>
                <a:effectLst/>
                <a:latin typeface="Times New Roman" panose="02020603050405020304" pitchFamily="18" charset="0"/>
                <a:cs typeface="Times New Roman" panose="02020603050405020304" pitchFamily="18" charset="0"/>
              </a:rPr>
              <a:t>).</a:t>
            </a:r>
          </a:p>
          <a:p>
            <a:pPr marL="285750" indent="-285750" algn="l" fontAlgn="base">
              <a:buFont typeface="Arial" panose="020B0604020202020204" pitchFamily="34" charset="0"/>
              <a:buChar char="•"/>
            </a:pPr>
            <a:r>
              <a:rPr lang="en-US" sz="1800" b="0" i="0" dirty="0">
                <a:solidFill>
                  <a:schemeClr val="bg1"/>
                </a:solidFill>
                <a:effectLst/>
                <a:latin typeface="Times New Roman" panose="02020603050405020304" pitchFamily="18" charset="0"/>
                <a:cs typeface="Times New Roman" panose="02020603050405020304" pitchFamily="18" charset="0"/>
              </a:rPr>
              <a:t>“Never will I leave you;</a:t>
            </a:r>
            <a:r>
              <a:rPr lang="en-US" sz="1800" dirty="0">
                <a:solidFill>
                  <a:schemeClr val="bg1"/>
                </a:solidFill>
                <a:latin typeface="Times New Roman" panose="02020603050405020304" pitchFamily="18" charset="0"/>
                <a:cs typeface="Times New Roman" panose="02020603050405020304" pitchFamily="18" charset="0"/>
              </a:rPr>
              <a:t> </a:t>
            </a:r>
            <a:r>
              <a:rPr lang="en-US" sz="1800" b="0" i="0" dirty="0">
                <a:solidFill>
                  <a:schemeClr val="bg1"/>
                </a:solidFill>
                <a:effectLst/>
                <a:latin typeface="Times New Roman" panose="02020603050405020304" pitchFamily="18" charset="0"/>
                <a:cs typeface="Times New Roman" panose="02020603050405020304" pitchFamily="18" charset="0"/>
              </a:rPr>
              <a:t>never will I forsake you</a:t>
            </a:r>
            <a:r>
              <a:rPr lang="en-US" sz="1800" dirty="0">
                <a:solidFill>
                  <a:schemeClr val="bg1"/>
                </a:solidFill>
                <a:latin typeface="Times New Roman" panose="02020603050405020304" pitchFamily="18" charset="0"/>
                <a:cs typeface="Times New Roman" panose="02020603050405020304" pitchFamily="18" charset="0"/>
              </a:rPr>
              <a:t>” reminded us Christ’s faithfulness and therefore to live a life of holiness (Hebrew 13)</a:t>
            </a:r>
            <a:br>
              <a:rPr lang="en-US" sz="1800" dirty="0">
                <a:solidFill>
                  <a:schemeClr val="bg1"/>
                </a:solidFill>
                <a:latin typeface="Times New Roman" panose="02020603050405020304" pitchFamily="18" charset="0"/>
                <a:cs typeface="Times New Roman" panose="02020603050405020304" pitchFamily="18" charset="0"/>
              </a:rPr>
            </a:br>
            <a:br>
              <a:rPr lang="en-US" sz="1400" dirty="0"/>
            </a:br>
            <a:br>
              <a:rPr lang="en-US" sz="1400" dirty="0"/>
            </a:br>
            <a:endParaRPr lang="en-US" sz="1400" dirty="0">
              <a:solidFill>
                <a:srgbClr val="333333"/>
              </a:solidFill>
              <a:latin typeface="Merriweather Web"/>
            </a:endParaRPr>
          </a:p>
          <a:p>
            <a:pPr algn="l" fontAlgn="base"/>
            <a:endParaRPr lang="en-US" sz="1400" dirty="0"/>
          </a:p>
        </p:txBody>
      </p:sp>
    </p:spTree>
    <p:extLst>
      <p:ext uri="{BB962C8B-B14F-4D97-AF65-F5344CB8AC3E}">
        <p14:creationId xmlns:p14="http://schemas.microsoft.com/office/powerpoint/2010/main" val="822638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8E4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3B01E-781E-495C-9D00-35FE942956F9}"/>
              </a:ext>
            </a:extLst>
          </p:cNvPr>
          <p:cNvSpPr>
            <a:spLocks noGrp="1"/>
          </p:cNvSpPr>
          <p:nvPr>
            <p:ph type="ctrTitle"/>
          </p:nvPr>
        </p:nvSpPr>
        <p:spPr>
          <a:xfrm>
            <a:off x="808249" y="279575"/>
            <a:ext cx="9144000" cy="669115"/>
          </a:xfrm>
        </p:spPr>
        <p:txBody>
          <a:bodyPr>
            <a:normAutofit fontScale="90000"/>
          </a:bodyPr>
          <a:lstStyle/>
          <a:p>
            <a:r>
              <a:rPr lang="en-US" dirty="0">
                <a:solidFill>
                  <a:schemeClr val="bg1"/>
                </a:solidFill>
              </a:rPr>
              <a:t>The Big Picture</a:t>
            </a:r>
          </a:p>
        </p:txBody>
      </p:sp>
      <p:sp>
        <p:nvSpPr>
          <p:cNvPr id="4" name="TextBox 3">
            <a:extLst>
              <a:ext uri="{FF2B5EF4-FFF2-40B4-BE49-F238E27FC236}">
                <a16:creationId xmlns:a16="http://schemas.microsoft.com/office/drawing/2014/main" id="{70168050-DC64-43F5-A370-E40BA947DDB6}"/>
              </a:ext>
            </a:extLst>
          </p:cNvPr>
          <p:cNvSpPr txBox="1"/>
          <p:nvPr/>
        </p:nvSpPr>
        <p:spPr>
          <a:xfrm>
            <a:off x="5956040" y="948690"/>
            <a:ext cx="2687216" cy="4924425"/>
          </a:xfrm>
          <a:prstGeom prst="rect">
            <a:avLst/>
          </a:prstGeom>
          <a:noFill/>
        </p:spPr>
        <p:txBody>
          <a:bodyPr wrap="square" rtlCol="0">
            <a:spAutoFit/>
          </a:bodyPr>
          <a:lstStyle/>
          <a:p>
            <a:r>
              <a:rPr lang="en-US" b="0" i="0" dirty="0">
                <a:solidFill>
                  <a:schemeClr val="bg1"/>
                </a:solidFill>
                <a:effectLst/>
                <a:latin typeface="Lato"/>
              </a:rPr>
              <a:t>God rescues Israel from Egypt, declares them to be his people through Moses</a:t>
            </a:r>
          </a:p>
          <a:p>
            <a:endParaRPr lang="en-US" dirty="0">
              <a:solidFill>
                <a:schemeClr val="bg1"/>
              </a:solidFill>
              <a:latin typeface="Lato"/>
            </a:endParaRPr>
          </a:p>
          <a:p>
            <a:r>
              <a:rPr lang="en-US" dirty="0">
                <a:solidFill>
                  <a:schemeClr val="bg1"/>
                </a:solidFill>
                <a:latin typeface="Lato"/>
              </a:rPr>
              <a:t>(As God’s saved people, Israel are to worship only Himself and live according to His laws. </a:t>
            </a:r>
          </a:p>
          <a:p>
            <a:r>
              <a:rPr lang="en-US" dirty="0">
                <a:solidFill>
                  <a:schemeClr val="bg1"/>
                </a:solidFill>
                <a:latin typeface="Lato"/>
              </a:rPr>
              <a:t>To keep them from sinning)</a:t>
            </a:r>
          </a:p>
          <a:p>
            <a:endParaRPr lang="en-US" dirty="0">
              <a:solidFill>
                <a:schemeClr val="bg1"/>
              </a:solidFill>
              <a:latin typeface="Lato"/>
            </a:endParaRPr>
          </a:p>
          <a:p>
            <a:r>
              <a:rPr lang="en-US" sz="1400" i="1" dirty="0">
                <a:solidFill>
                  <a:schemeClr val="bg1"/>
                </a:solidFill>
                <a:latin typeface="Lato"/>
              </a:rPr>
              <a:t>“</a:t>
            </a:r>
            <a:r>
              <a:rPr lang="en-US" sz="1400" b="0" i="1" dirty="0">
                <a:solidFill>
                  <a:schemeClr val="bg1"/>
                </a:solidFill>
                <a:effectLst/>
                <a:latin typeface="system-ui"/>
              </a:rPr>
              <a:t>Now if you obey me fully and keep my covenant, then out of all nations you will be my treasured possession, a kingdom of priests and a holy nation.”                                                 (Exodus 19:5-6)</a:t>
            </a:r>
            <a:endParaRPr lang="en-US" sz="1400" i="1" dirty="0">
              <a:solidFill>
                <a:schemeClr val="bg1"/>
              </a:solidFill>
            </a:endParaRPr>
          </a:p>
        </p:txBody>
      </p:sp>
      <p:sp>
        <p:nvSpPr>
          <p:cNvPr id="5" name="TextBox 4">
            <a:extLst>
              <a:ext uri="{FF2B5EF4-FFF2-40B4-BE49-F238E27FC236}">
                <a16:creationId xmlns:a16="http://schemas.microsoft.com/office/drawing/2014/main" id="{CD104D96-BC2B-46C7-887F-02A5931DB26B}"/>
              </a:ext>
            </a:extLst>
          </p:cNvPr>
          <p:cNvSpPr txBox="1"/>
          <p:nvPr/>
        </p:nvSpPr>
        <p:spPr>
          <a:xfrm>
            <a:off x="2615680" y="1518880"/>
            <a:ext cx="2341984" cy="2862322"/>
          </a:xfrm>
          <a:prstGeom prst="rect">
            <a:avLst/>
          </a:prstGeom>
          <a:noFill/>
        </p:spPr>
        <p:txBody>
          <a:bodyPr wrap="square" rtlCol="0">
            <a:spAutoFit/>
          </a:bodyPr>
          <a:lstStyle/>
          <a:p>
            <a:r>
              <a:rPr lang="en-US" sz="1800" dirty="0">
                <a:solidFill>
                  <a:schemeClr val="bg1"/>
                </a:solidFill>
                <a:effectLst/>
                <a:latin typeface="Charter"/>
                <a:ea typeface="Calibri" panose="020F0502020204030204" pitchFamily="34" charset="0"/>
                <a:cs typeface="Times New Roman" panose="02020603050405020304" pitchFamily="18" charset="0"/>
              </a:rPr>
              <a:t>God promised Abraham a land, a nation, and blessing to the rest of the nations through him.</a:t>
            </a:r>
          </a:p>
          <a:p>
            <a:endParaRPr lang="en-US" dirty="0">
              <a:solidFill>
                <a:schemeClr val="bg1"/>
              </a:solidFill>
              <a:latin typeface="Charter"/>
              <a:ea typeface="Calibri" panose="020F0502020204030204" pitchFamily="34" charset="0"/>
              <a:cs typeface="Times New Roman" panose="02020603050405020304" pitchFamily="18" charset="0"/>
            </a:endParaRPr>
          </a:p>
          <a:p>
            <a:r>
              <a:rPr lang="en-US" sz="1800" dirty="0">
                <a:solidFill>
                  <a:schemeClr val="bg1"/>
                </a:solidFill>
                <a:effectLst/>
                <a:latin typeface="Charter"/>
                <a:ea typeface="Calibri" panose="020F0502020204030204" pitchFamily="34" charset="0"/>
                <a:cs typeface="Times New Roman" panose="02020603050405020304" pitchFamily="18" charset="0"/>
              </a:rPr>
              <a:t>(Genesis 12)</a:t>
            </a:r>
          </a:p>
          <a:p>
            <a:endParaRPr lang="en-US" dirty="0">
              <a:solidFill>
                <a:schemeClr val="bg1"/>
              </a:solidFill>
              <a:latin typeface="Charter"/>
              <a:ea typeface="Calibri" panose="020F0502020204030204" pitchFamily="34" charset="0"/>
              <a:cs typeface="Times New Roman" panose="02020603050405020304" pitchFamily="18" charset="0"/>
            </a:endParaRPr>
          </a:p>
          <a:p>
            <a:endParaRPr lang="en-US" sz="1800" dirty="0">
              <a:solidFill>
                <a:schemeClr val="bg1"/>
              </a:solidFill>
              <a:effectLst/>
              <a:latin typeface="Charter"/>
              <a:ea typeface="Calibri" panose="020F0502020204030204" pitchFamily="34" charset="0"/>
              <a:cs typeface="Times New Roman" panose="02020603050405020304" pitchFamily="18" charset="0"/>
            </a:endParaRPr>
          </a:p>
          <a:p>
            <a:endParaRPr lang="en-US" dirty="0">
              <a:solidFill>
                <a:schemeClr val="bg1"/>
              </a:solidFill>
            </a:endParaRPr>
          </a:p>
        </p:txBody>
      </p:sp>
      <p:cxnSp>
        <p:nvCxnSpPr>
          <p:cNvPr id="7" name="Straight Arrow Connector 6">
            <a:extLst>
              <a:ext uri="{FF2B5EF4-FFF2-40B4-BE49-F238E27FC236}">
                <a16:creationId xmlns:a16="http://schemas.microsoft.com/office/drawing/2014/main" id="{08223E69-6369-4FCA-88E4-C324B9EA0CD9}"/>
              </a:ext>
            </a:extLst>
          </p:cNvPr>
          <p:cNvCxnSpPr/>
          <p:nvPr/>
        </p:nvCxnSpPr>
        <p:spPr>
          <a:xfrm>
            <a:off x="4687078" y="2889129"/>
            <a:ext cx="1119673"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8" name="TextBox 7">
            <a:extLst>
              <a:ext uri="{FF2B5EF4-FFF2-40B4-BE49-F238E27FC236}">
                <a16:creationId xmlns:a16="http://schemas.microsoft.com/office/drawing/2014/main" id="{46F12DF5-FDC4-4DCF-AB72-0130E70E9371}"/>
              </a:ext>
            </a:extLst>
          </p:cNvPr>
          <p:cNvSpPr txBox="1"/>
          <p:nvPr/>
        </p:nvSpPr>
        <p:spPr>
          <a:xfrm>
            <a:off x="9678955" y="1518880"/>
            <a:ext cx="2513045" cy="923330"/>
          </a:xfrm>
          <a:prstGeom prst="rect">
            <a:avLst/>
          </a:prstGeom>
          <a:noFill/>
        </p:spPr>
        <p:txBody>
          <a:bodyPr wrap="square" rtlCol="0">
            <a:spAutoFit/>
          </a:bodyPr>
          <a:lstStyle/>
          <a:p>
            <a:r>
              <a:rPr lang="en-US" dirty="0">
                <a:solidFill>
                  <a:schemeClr val="bg1"/>
                </a:solidFill>
                <a:latin typeface="Lato"/>
              </a:rPr>
              <a:t>T</a:t>
            </a:r>
            <a:r>
              <a:rPr lang="en-US" b="0" i="0" dirty="0">
                <a:solidFill>
                  <a:schemeClr val="bg1"/>
                </a:solidFill>
                <a:effectLst/>
                <a:latin typeface="Lato"/>
              </a:rPr>
              <a:t>his promise </a:t>
            </a:r>
            <a:r>
              <a:rPr lang="en-US" dirty="0">
                <a:solidFill>
                  <a:schemeClr val="bg1"/>
                </a:solidFill>
                <a:latin typeface="Lato"/>
              </a:rPr>
              <a:t>land is</a:t>
            </a:r>
            <a:r>
              <a:rPr lang="en-US" b="0" i="0" dirty="0">
                <a:solidFill>
                  <a:schemeClr val="bg1"/>
                </a:solidFill>
                <a:effectLst/>
                <a:latin typeface="Lato"/>
              </a:rPr>
              <a:t> not fulfilled until the book of </a:t>
            </a:r>
            <a:r>
              <a:rPr lang="en-US" b="0" i="0" u="none" strike="noStrike" dirty="0">
                <a:solidFill>
                  <a:schemeClr val="bg1"/>
                </a:solidFill>
                <a:effectLst/>
                <a:latin typeface="Lato"/>
                <a:hlinkClick r:id="rId2">
                  <a:extLst>
                    <a:ext uri="{A12FA001-AC4F-418D-AE19-62706E023703}">
                      <ahyp:hlinkClr xmlns:ahyp="http://schemas.microsoft.com/office/drawing/2018/hyperlinkcolor" val="tx"/>
                    </a:ext>
                  </a:extLst>
                </a:hlinkClick>
              </a:rPr>
              <a:t>Joshua</a:t>
            </a:r>
            <a:r>
              <a:rPr lang="en-US" b="0" i="0" dirty="0">
                <a:solidFill>
                  <a:schemeClr val="bg1"/>
                </a:solidFill>
                <a:effectLst/>
                <a:latin typeface="Lato"/>
              </a:rPr>
              <a:t>.</a:t>
            </a:r>
            <a:endParaRPr lang="en-US" dirty="0">
              <a:solidFill>
                <a:schemeClr val="bg1"/>
              </a:solidFill>
            </a:endParaRPr>
          </a:p>
        </p:txBody>
      </p:sp>
      <p:cxnSp>
        <p:nvCxnSpPr>
          <p:cNvPr id="9" name="Straight Arrow Connector 8">
            <a:extLst>
              <a:ext uri="{FF2B5EF4-FFF2-40B4-BE49-F238E27FC236}">
                <a16:creationId xmlns:a16="http://schemas.microsoft.com/office/drawing/2014/main" id="{9DE28A15-D363-42FA-9F6B-3116EC00B8A2}"/>
              </a:ext>
            </a:extLst>
          </p:cNvPr>
          <p:cNvCxnSpPr/>
          <p:nvPr/>
        </p:nvCxnSpPr>
        <p:spPr>
          <a:xfrm>
            <a:off x="8643256" y="2861137"/>
            <a:ext cx="1119673"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2" name="TextBox 11">
            <a:extLst>
              <a:ext uri="{FF2B5EF4-FFF2-40B4-BE49-F238E27FC236}">
                <a16:creationId xmlns:a16="http://schemas.microsoft.com/office/drawing/2014/main" id="{5EF52C86-3D44-490E-9ACE-702ECBDF2B70}"/>
              </a:ext>
            </a:extLst>
          </p:cNvPr>
          <p:cNvSpPr txBox="1"/>
          <p:nvPr/>
        </p:nvSpPr>
        <p:spPr>
          <a:xfrm>
            <a:off x="4805265" y="3088433"/>
            <a:ext cx="821094" cy="923330"/>
          </a:xfrm>
          <a:prstGeom prst="rect">
            <a:avLst/>
          </a:prstGeom>
          <a:noFill/>
        </p:spPr>
        <p:txBody>
          <a:bodyPr wrap="square" rtlCol="0">
            <a:spAutoFit/>
          </a:bodyPr>
          <a:lstStyle/>
          <a:p>
            <a:r>
              <a:rPr lang="en-US" dirty="0">
                <a:solidFill>
                  <a:schemeClr val="bg1"/>
                </a:solidFill>
              </a:rPr>
              <a:t>Israel in Egypt</a:t>
            </a:r>
          </a:p>
        </p:txBody>
      </p:sp>
      <p:sp>
        <p:nvSpPr>
          <p:cNvPr id="13" name="TextBox 12">
            <a:extLst>
              <a:ext uri="{FF2B5EF4-FFF2-40B4-BE49-F238E27FC236}">
                <a16:creationId xmlns:a16="http://schemas.microsoft.com/office/drawing/2014/main" id="{654AD5BC-FBC2-4DE3-909B-4419CC1C1927}"/>
              </a:ext>
            </a:extLst>
          </p:cNvPr>
          <p:cNvSpPr txBox="1"/>
          <p:nvPr/>
        </p:nvSpPr>
        <p:spPr>
          <a:xfrm>
            <a:off x="8643256" y="3051112"/>
            <a:ext cx="1296955" cy="646331"/>
          </a:xfrm>
          <a:prstGeom prst="rect">
            <a:avLst/>
          </a:prstGeom>
          <a:noFill/>
        </p:spPr>
        <p:txBody>
          <a:bodyPr wrap="square" rtlCol="0">
            <a:spAutoFit/>
          </a:bodyPr>
          <a:lstStyle/>
          <a:p>
            <a:r>
              <a:rPr lang="en-US" dirty="0">
                <a:solidFill>
                  <a:schemeClr val="bg1"/>
                </a:solidFill>
              </a:rPr>
              <a:t>Exodus and wilderness</a:t>
            </a:r>
          </a:p>
        </p:txBody>
      </p:sp>
      <p:sp>
        <p:nvSpPr>
          <p:cNvPr id="14" name="TextBox 13">
            <a:extLst>
              <a:ext uri="{FF2B5EF4-FFF2-40B4-BE49-F238E27FC236}">
                <a16:creationId xmlns:a16="http://schemas.microsoft.com/office/drawing/2014/main" id="{D7D313C9-E26A-4AAE-B18D-156F99F72EB3}"/>
              </a:ext>
            </a:extLst>
          </p:cNvPr>
          <p:cNvSpPr txBox="1"/>
          <p:nvPr/>
        </p:nvSpPr>
        <p:spPr>
          <a:xfrm>
            <a:off x="430764" y="3780235"/>
            <a:ext cx="2110272" cy="3477875"/>
          </a:xfrm>
          <a:prstGeom prst="rect">
            <a:avLst/>
          </a:prstGeom>
          <a:noFill/>
        </p:spPr>
        <p:txBody>
          <a:bodyPr wrap="square" rtlCol="0">
            <a:spAutoFit/>
          </a:bodyPr>
          <a:lstStyle/>
          <a:p>
            <a:r>
              <a:rPr lang="en-US" b="0" i="0" dirty="0">
                <a:solidFill>
                  <a:schemeClr val="bg1"/>
                </a:solidFill>
                <a:effectLst/>
                <a:latin typeface="Graphik"/>
              </a:rPr>
              <a:t>God looks His creation &amp; he declares it good. He blesses human with His creation under </a:t>
            </a:r>
            <a:r>
              <a:rPr lang="en-US" dirty="0">
                <a:solidFill>
                  <a:schemeClr val="bg1"/>
                </a:solidFill>
                <a:latin typeface="Graphik"/>
              </a:rPr>
              <a:t>His rule </a:t>
            </a:r>
            <a:r>
              <a:rPr lang="en-US" b="0" i="0" dirty="0">
                <a:solidFill>
                  <a:schemeClr val="bg1"/>
                </a:solidFill>
                <a:effectLst/>
                <a:latin typeface="Graphik"/>
              </a:rPr>
              <a:t>but they rebel with a heart of</a:t>
            </a:r>
          </a:p>
          <a:p>
            <a:pPr marL="285750" indent="-285750">
              <a:buFontTx/>
              <a:buChar char="-"/>
            </a:pPr>
            <a:r>
              <a:rPr lang="en-US" i="1" dirty="0">
                <a:solidFill>
                  <a:schemeClr val="bg1"/>
                </a:solidFill>
                <a:latin typeface="system-ui"/>
              </a:rPr>
              <a:t>Disobedience</a:t>
            </a:r>
          </a:p>
          <a:p>
            <a:pPr marL="285750" indent="-285750">
              <a:buFontTx/>
              <a:buChar char="-"/>
            </a:pPr>
            <a:r>
              <a:rPr lang="en-US" i="1" dirty="0">
                <a:solidFill>
                  <a:schemeClr val="bg1"/>
                </a:solidFill>
                <a:latin typeface="system-ui"/>
              </a:rPr>
              <a:t>Unbelief</a:t>
            </a:r>
          </a:p>
          <a:p>
            <a:endParaRPr lang="en-US" dirty="0">
              <a:solidFill>
                <a:schemeClr val="bg1"/>
              </a:solidFill>
              <a:latin typeface="Graphik"/>
            </a:endParaRPr>
          </a:p>
          <a:p>
            <a:pPr marL="285750" indent="-285750">
              <a:buFontTx/>
              <a:buChar char="-"/>
            </a:pPr>
            <a:endParaRPr lang="en-US" dirty="0">
              <a:solidFill>
                <a:schemeClr val="bg1"/>
              </a:solidFill>
              <a:latin typeface="Graphik"/>
            </a:endParaRPr>
          </a:p>
          <a:p>
            <a:pPr marL="285750" indent="-285750">
              <a:buFontTx/>
              <a:buChar char="-"/>
            </a:pPr>
            <a:endParaRPr lang="en-US" dirty="0">
              <a:solidFill>
                <a:schemeClr val="bg1"/>
              </a:solidFill>
            </a:endParaRPr>
          </a:p>
        </p:txBody>
      </p:sp>
      <p:sp>
        <p:nvSpPr>
          <p:cNvPr id="15" name="TextBox 14">
            <a:extLst>
              <a:ext uri="{FF2B5EF4-FFF2-40B4-BE49-F238E27FC236}">
                <a16:creationId xmlns:a16="http://schemas.microsoft.com/office/drawing/2014/main" id="{3C6279FE-217A-49EF-B00E-A1C79E79B4DE}"/>
              </a:ext>
            </a:extLst>
          </p:cNvPr>
          <p:cNvSpPr txBox="1"/>
          <p:nvPr/>
        </p:nvSpPr>
        <p:spPr>
          <a:xfrm>
            <a:off x="9940211" y="3550098"/>
            <a:ext cx="1821025" cy="1754326"/>
          </a:xfrm>
          <a:prstGeom prst="rect">
            <a:avLst/>
          </a:prstGeom>
          <a:noFill/>
        </p:spPr>
        <p:txBody>
          <a:bodyPr wrap="square" rtlCol="0">
            <a:spAutoFit/>
          </a:bodyPr>
          <a:lstStyle/>
          <a:p>
            <a:pPr marL="285750" indent="-285750">
              <a:buFontTx/>
              <a:buChar char="-"/>
            </a:pPr>
            <a:r>
              <a:rPr lang="en-US" dirty="0">
                <a:solidFill>
                  <a:schemeClr val="bg1"/>
                </a:solidFill>
              </a:rPr>
              <a:t>Conquering  the land</a:t>
            </a:r>
          </a:p>
          <a:p>
            <a:pPr marL="285750" indent="-285750">
              <a:buFontTx/>
              <a:buChar char="-"/>
            </a:pPr>
            <a:r>
              <a:rPr lang="en-US" dirty="0">
                <a:solidFill>
                  <a:schemeClr val="bg1"/>
                </a:solidFill>
              </a:rPr>
              <a:t>Dividing the land</a:t>
            </a:r>
          </a:p>
          <a:p>
            <a:pPr marL="285750" indent="-285750">
              <a:buFontTx/>
              <a:buChar char="-"/>
            </a:pPr>
            <a:r>
              <a:rPr lang="en-US" dirty="0">
                <a:solidFill>
                  <a:schemeClr val="bg1"/>
                </a:solidFill>
              </a:rPr>
              <a:t>Covenant loyalty</a:t>
            </a:r>
          </a:p>
        </p:txBody>
      </p:sp>
      <p:cxnSp>
        <p:nvCxnSpPr>
          <p:cNvPr id="18" name="Straight Arrow Connector 17">
            <a:extLst>
              <a:ext uri="{FF2B5EF4-FFF2-40B4-BE49-F238E27FC236}">
                <a16:creationId xmlns:a16="http://schemas.microsoft.com/office/drawing/2014/main" id="{A0DCB7C5-EC76-46AB-A857-76D83986050B}"/>
              </a:ext>
            </a:extLst>
          </p:cNvPr>
          <p:cNvCxnSpPr>
            <a:cxnSpLocks/>
          </p:cNvCxnSpPr>
          <p:nvPr/>
        </p:nvCxnSpPr>
        <p:spPr>
          <a:xfrm>
            <a:off x="11025672" y="2467696"/>
            <a:ext cx="0" cy="96130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21" name="Straight Arrow Connector 20">
            <a:extLst>
              <a:ext uri="{FF2B5EF4-FFF2-40B4-BE49-F238E27FC236}">
                <a16:creationId xmlns:a16="http://schemas.microsoft.com/office/drawing/2014/main" id="{23680C6D-D20A-47FD-A739-360A33BF679F}"/>
              </a:ext>
            </a:extLst>
          </p:cNvPr>
          <p:cNvCxnSpPr>
            <a:cxnSpLocks/>
          </p:cNvCxnSpPr>
          <p:nvPr/>
        </p:nvCxnSpPr>
        <p:spPr>
          <a:xfrm flipV="1">
            <a:off x="1726163" y="2442210"/>
            <a:ext cx="814873" cy="125523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3" name="TextBox 22">
            <a:extLst>
              <a:ext uri="{FF2B5EF4-FFF2-40B4-BE49-F238E27FC236}">
                <a16:creationId xmlns:a16="http://schemas.microsoft.com/office/drawing/2014/main" id="{5D5C5521-FF09-4831-8ECD-BA4BE45999D0}"/>
              </a:ext>
            </a:extLst>
          </p:cNvPr>
          <p:cNvSpPr txBox="1"/>
          <p:nvPr/>
        </p:nvSpPr>
        <p:spPr>
          <a:xfrm>
            <a:off x="8643256" y="3909527"/>
            <a:ext cx="1308993" cy="2246769"/>
          </a:xfrm>
          <a:prstGeom prst="rect">
            <a:avLst/>
          </a:prstGeom>
          <a:noFill/>
        </p:spPr>
        <p:txBody>
          <a:bodyPr wrap="square" rtlCol="0">
            <a:spAutoFit/>
          </a:bodyPr>
          <a:lstStyle/>
          <a:p>
            <a:r>
              <a:rPr kumimoji="0" lang="en-US" altLang="en-US" sz="1400" b="0" i="1" u="none" strike="noStrike" cap="none" normalizeH="0" baseline="0" dirty="0">
                <a:ln>
                  <a:noFill/>
                </a:ln>
                <a:solidFill>
                  <a:schemeClr val="bg1"/>
                </a:solidFill>
                <a:effectLst/>
                <a:latin typeface="system-ui"/>
                <a:cs typeface="Times New Roman" panose="02020603050405020304" pitchFamily="18" charset="0"/>
              </a:rPr>
              <a:t>Because of unbelief &amp; disobedience, God disciplined Israel for </a:t>
            </a:r>
            <a:r>
              <a:rPr lang="en-US" sz="1400" b="0" i="1" dirty="0">
                <a:solidFill>
                  <a:schemeClr val="bg1"/>
                </a:solidFill>
                <a:effectLst/>
                <a:latin typeface="system-ui"/>
              </a:rPr>
              <a:t>forty years until the unbelieving generation died off</a:t>
            </a:r>
          </a:p>
          <a:p>
            <a:r>
              <a:rPr lang="en-US" sz="1400" i="1" dirty="0">
                <a:solidFill>
                  <a:schemeClr val="bg1"/>
                </a:solidFill>
                <a:latin typeface="system-ui"/>
              </a:rPr>
              <a:t>(Num 13, 14)</a:t>
            </a:r>
          </a:p>
        </p:txBody>
      </p:sp>
    </p:spTree>
    <p:extLst>
      <p:ext uri="{BB962C8B-B14F-4D97-AF65-F5344CB8AC3E}">
        <p14:creationId xmlns:p14="http://schemas.microsoft.com/office/powerpoint/2010/main" val="4301850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8E4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3B01E-781E-495C-9D00-35FE942956F9}"/>
              </a:ext>
            </a:extLst>
          </p:cNvPr>
          <p:cNvSpPr>
            <a:spLocks noGrp="1"/>
          </p:cNvSpPr>
          <p:nvPr>
            <p:ph type="ctrTitle"/>
          </p:nvPr>
        </p:nvSpPr>
        <p:spPr>
          <a:xfrm>
            <a:off x="1524000" y="931085"/>
            <a:ext cx="9144000" cy="669115"/>
          </a:xfrm>
        </p:spPr>
        <p:txBody>
          <a:bodyPr>
            <a:normAutofit fontScale="90000"/>
          </a:bodyPr>
          <a:lstStyle/>
          <a:p>
            <a:r>
              <a:rPr lang="en-US" sz="4000" b="1" dirty="0">
                <a:solidFill>
                  <a:schemeClr val="bg1"/>
                </a:solidFill>
                <a:latin typeface="Trebuchet MS" panose="020B0603020202020204" pitchFamily="34" charset="0"/>
              </a:rPr>
              <a:t>Reflection</a:t>
            </a:r>
            <a:br>
              <a:rPr lang="en-US" b="1" i="0" u="none" strike="noStrike" dirty="0">
                <a:solidFill>
                  <a:srgbClr val="333333"/>
                </a:solidFill>
                <a:effectLst/>
                <a:latin typeface="Trebuchet MS" panose="020B0603020202020204" pitchFamily="34" charset="0"/>
              </a:rPr>
            </a:br>
            <a:endParaRPr lang="en-US" dirty="0"/>
          </a:p>
        </p:txBody>
      </p:sp>
      <p:sp>
        <p:nvSpPr>
          <p:cNvPr id="3" name="Subtitle 2">
            <a:extLst>
              <a:ext uri="{FF2B5EF4-FFF2-40B4-BE49-F238E27FC236}">
                <a16:creationId xmlns:a16="http://schemas.microsoft.com/office/drawing/2014/main" id="{145A8CB8-DD66-47F9-937E-CB1F916B9B62}"/>
              </a:ext>
            </a:extLst>
          </p:cNvPr>
          <p:cNvSpPr>
            <a:spLocks noGrp="1"/>
          </p:cNvSpPr>
          <p:nvPr>
            <p:ph type="subTitle" idx="1"/>
          </p:nvPr>
        </p:nvSpPr>
        <p:spPr>
          <a:xfrm>
            <a:off x="1407267" y="1406341"/>
            <a:ext cx="9803363" cy="4898572"/>
          </a:xfrm>
        </p:spPr>
        <p:txBody>
          <a:bodyPr>
            <a:noAutofit/>
          </a:bodyPr>
          <a:lstStyle/>
          <a:p>
            <a:pPr algn="l" fontAlgn="base"/>
            <a:r>
              <a:rPr lang="en-US" sz="3200" b="1" i="0" dirty="0">
                <a:solidFill>
                  <a:schemeClr val="bg1"/>
                </a:solidFill>
                <a:effectLst/>
                <a:latin typeface="Times New Roman" panose="02020603050405020304" pitchFamily="18" charset="0"/>
                <a:cs typeface="Times New Roman" panose="02020603050405020304" pitchFamily="18" charset="0"/>
              </a:rPr>
              <a:t>What intimidates you and stifle your courage to live for God today?</a:t>
            </a:r>
          </a:p>
          <a:p>
            <a:pPr algn="l" fontAlgn="base"/>
            <a:endParaRPr lang="en-US" sz="3200" b="1" dirty="0">
              <a:solidFill>
                <a:schemeClr val="bg1"/>
              </a:solidFill>
              <a:latin typeface="Times New Roman" panose="02020603050405020304" pitchFamily="18" charset="0"/>
              <a:cs typeface="Times New Roman" panose="02020603050405020304" pitchFamily="18" charset="0"/>
            </a:endParaRPr>
          </a:p>
          <a:p>
            <a:pPr algn="l" fontAlgn="base"/>
            <a:r>
              <a:rPr lang="en-US" sz="3200" b="1" i="0" dirty="0">
                <a:solidFill>
                  <a:schemeClr val="bg1"/>
                </a:solidFill>
                <a:effectLst/>
                <a:latin typeface="Times New Roman" panose="02020603050405020304" pitchFamily="18" charset="0"/>
                <a:cs typeface="Times New Roman" panose="02020603050405020304" pitchFamily="18" charset="0"/>
              </a:rPr>
              <a:t>How can you hold on to God’s inspired courage from His promises, presence and prescription fo</a:t>
            </a:r>
            <a:r>
              <a:rPr lang="en-US" sz="3200" b="1" dirty="0">
                <a:solidFill>
                  <a:schemeClr val="bg1"/>
                </a:solidFill>
                <a:latin typeface="Times New Roman" panose="02020603050405020304" pitchFamily="18" charset="0"/>
                <a:cs typeface="Times New Roman" panose="02020603050405020304" pitchFamily="18" charset="0"/>
              </a:rPr>
              <a:t>r living</a:t>
            </a:r>
            <a:r>
              <a:rPr lang="en-US" sz="3200" b="1" i="0" dirty="0">
                <a:solidFill>
                  <a:schemeClr val="bg1"/>
                </a:solidFill>
                <a:effectLst/>
                <a:latin typeface="Times New Roman" panose="02020603050405020304" pitchFamily="18" charset="0"/>
                <a:cs typeface="Times New Roman" panose="02020603050405020304" pitchFamily="18" charset="0"/>
              </a:rPr>
              <a:t> for courage?</a:t>
            </a:r>
            <a:endParaRPr lang="en-US" sz="3200" b="1" dirty="0">
              <a:solidFill>
                <a:schemeClr val="bg1"/>
              </a:solidFill>
              <a:latin typeface="Times New Roman" panose="02020603050405020304" pitchFamily="18" charset="0"/>
              <a:cs typeface="Times New Roman" panose="02020603050405020304" pitchFamily="18" charset="0"/>
            </a:endParaRPr>
          </a:p>
          <a:p>
            <a:pPr algn="l" fontAlgn="base"/>
            <a:br>
              <a:rPr lang="en-US" sz="1800" dirty="0">
                <a:solidFill>
                  <a:schemeClr val="bg1"/>
                </a:solidFill>
                <a:latin typeface="Times New Roman" panose="02020603050405020304" pitchFamily="18" charset="0"/>
                <a:cs typeface="Times New Roman" panose="02020603050405020304" pitchFamily="18" charset="0"/>
              </a:rPr>
            </a:br>
            <a:br>
              <a:rPr lang="en-US" sz="1400" dirty="0"/>
            </a:br>
            <a:br>
              <a:rPr lang="en-US" sz="1400" dirty="0"/>
            </a:br>
            <a:endParaRPr lang="en-US" sz="1400" dirty="0">
              <a:solidFill>
                <a:srgbClr val="333333"/>
              </a:solidFill>
              <a:latin typeface="Merriweather Web"/>
            </a:endParaRPr>
          </a:p>
          <a:p>
            <a:pPr algn="l" fontAlgn="base"/>
            <a:endParaRPr lang="en-US" sz="1400" dirty="0"/>
          </a:p>
        </p:txBody>
      </p:sp>
    </p:spTree>
    <p:extLst>
      <p:ext uri="{BB962C8B-B14F-4D97-AF65-F5344CB8AC3E}">
        <p14:creationId xmlns:p14="http://schemas.microsoft.com/office/powerpoint/2010/main" val="3926331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8E4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3B01E-781E-495C-9D00-35FE942956F9}"/>
              </a:ext>
            </a:extLst>
          </p:cNvPr>
          <p:cNvSpPr>
            <a:spLocks noGrp="1"/>
          </p:cNvSpPr>
          <p:nvPr>
            <p:ph type="ctrTitle"/>
          </p:nvPr>
        </p:nvSpPr>
        <p:spPr>
          <a:xfrm>
            <a:off x="992155" y="450559"/>
            <a:ext cx="9144000" cy="669115"/>
          </a:xfrm>
        </p:spPr>
        <p:txBody>
          <a:bodyPr>
            <a:normAutofit fontScale="90000"/>
          </a:bodyPr>
          <a:lstStyle/>
          <a:p>
            <a:r>
              <a:rPr lang="en-US" dirty="0">
                <a:solidFill>
                  <a:schemeClr val="bg1"/>
                </a:solidFill>
              </a:rPr>
              <a:t>A consistent pattern…..</a:t>
            </a:r>
          </a:p>
        </p:txBody>
      </p:sp>
      <p:sp>
        <p:nvSpPr>
          <p:cNvPr id="3" name="TextBox 2">
            <a:extLst>
              <a:ext uri="{FF2B5EF4-FFF2-40B4-BE49-F238E27FC236}">
                <a16:creationId xmlns:a16="http://schemas.microsoft.com/office/drawing/2014/main" id="{A166DBEF-1701-4145-8B5D-7C0EC627BDCD}"/>
              </a:ext>
            </a:extLst>
          </p:cNvPr>
          <p:cNvSpPr txBox="1"/>
          <p:nvPr/>
        </p:nvSpPr>
        <p:spPr>
          <a:xfrm>
            <a:off x="1240970" y="1828800"/>
            <a:ext cx="10123715" cy="3046988"/>
          </a:xfrm>
          <a:prstGeom prst="rect">
            <a:avLst/>
          </a:prstGeom>
          <a:noFill/>
        </p:spPr>
        <p:txBody>
          <a:bodyPr wrap="square" rtlCol="0">
            <a:spAutoFit/>
          </a:bodyPr>
          <a:lstStyle/>
          <a:p>
            <a:r>
              <a:rPr lang="en-US" sz="3200" dirty="0">
                <a:solidFill>
                  <a:schemeClr val="bg1"/>
                </a:solidFill>
              </a:rPr>
              <a:t>God is always concern in how His people would live for Him</a:t>
            </a:r>
          </a:p>
          <a:p>
            <a:r>
              <a:rPr lang="en-US" sz="3200" dirty="0">
                <a:solidFill>
                  <a:schemeClr val="bg1"/>
                </a:solidFill>
              </a:rPr>
              <a:t> </a:t>
            </a:r>
          </a:p>
          <a:p>
            <a:pPr marL="457200" indent="-457200">
              <a:buFont typeface="Arial" panose="020B0604020202020204" pitchFamily="34" charset="0"/>
              <a:buChar char="•"/>
            </a:pPr>
            <a:r>
              <a:rPr lang="en-US" sz="3200" dirty="0">
                <a:solidFill>
                  <a:schemeClr val="bg1"/>
                </a:solidFill>
              </a:rPr>
              <a:t>Know &amp;Trust His </a:t>
            </a:r>
            <a:r>
              <a:rPr lang="en-US" sz="3200" u="sng" dirty="0">
                <a:solidFill>
                  <a:schemeClr val="bg1"/>
                </a:solidFill>
              </a:rPr>
              <a:t>Righteous Character </a:t>
            </a:r>
            <a:endParaRPr lang="en-US" sz="3200" dirty="0">
              <a:solidFill>
                <a:schemeClr val="bg1"/>
              </a:solidFill>
            </a:endParaRPr>
          </a:p>
          <a:p>
            <a:pPr marL="457200" indent="-457200">
              <a:buFont typeface="Arial" panose="020B0604020202020204" pitchFamily="34" charset="0"/>
              <a:buChar char="•"/>
            </a:pPr>
            <a:r>
              <a:rPr lang="en-US" sz="3200" dirty="0">
                <a:solidFill>
                  <a:schemeClr val="bg1"/>
                </a:solidFill>
              </a:rPr>
              <a:t>Worship Him as </a:t>
            </a:r>
            <a:r>
              <a:rPr lang="en-US" sz="3200" u="sng" dirty="0">
                <a:solidFill>
                  <a:schemeClr val="bg1"/>
                </a:solidFill>
              </a:rPr>
              <a:t>one</a:t>
            </a:r>
            <a:r>
              <a:rPr lang="en-US" sz="3200" dirty="0">
                <a:solidFill>
                  <a:schemeClr val="bg1"/>
                </a:solidFill>
              </a:rPr>
              <a:t> true God </a:t>
            </a:r>
          </a:p>
          <a:p>
            <a:pPr marL="457200" indent="-457200">
              <a:buFont typeface="Arial" panose="020B0604020202020204" pitchFamily="34" charset="0"/>
              <a:buChar char="•"/>
            </a:pPr>
            <a:r>
              <a:rPr lang="en-US" sz="3200" u="sng" dirty="0">
                <a:solidFill>
                  <a:schemeClr val="bg1"/>
                </a:solidFill>
              </a:rPr>
              <a:t>Joyfully Obey</a:t>
            </a:r>
            <a:r>
              <a:rPr lang="en-US" sz="3200" dirty="0">
                <a:solidFill>
                  <a:schemeClr val="bg1"/>
                </a:solidFill>
              </a:rPr>
              <a:t> His commandments </a:t>
            </a:r>
          </a:p>
          <a:p>
            <a:pPr marL="457200" indent="-457200">
              <a:buFont typeface="Arial" panose="020B0604020202020204" pitchFamily="34" charset="0"/>
              <a:buChar char="•"/>
            </a:pPr>
            <a:r>
              <a:rPr lang="en-US" sz="3200" dirty="0">
                <a:solidFill>
                  <a:schemeClr val="bg1"/>
                </a:solidFill>
              </a:rPr>
              <a:t>Enjoy His </a:t>
            </a:r>
            <a:r>
              <a:rPr lang="en-US" sz="3200" u="sng" dirty="0">
                <a:solidFill>
                  <a:schemeClr val="bg1"/>
                </a:solidFill>
              </a:rPr>
              <a:t>blessings</a:t>
            </a:r>
            <a:r>
              <a:rPr lang="en-US" sz="3200" dirty="0">
                <a:solidFill>
                  <a:schemeClr val="bg1"/>
                </a:solidFill>
              </a:rPr>
              <a:t> &amp; be a blessing to </a:t>
            </a:r>
            <a:r>
              <a:rPr lang="en-US" sz="3200" u="sng" dirty="0">
                <a:solidFill>
                  <a:schemeClr val="bg1"/>
                </a:solidFill>
              </a:rPr>
              <a:t>others</a:t>
            </a:r>
          </a:p>
        </p:txBody>
      </p:sp>
    </p:spTree>
    <p:extLst>
      <p:ext uri="{BB962C8B-B14F-4D97-AF65-F5344CB8AC3E}">
        <p14:creationId xmlns:p14="http://schemas.microsoft.com/office/powerpoint/2010/main" val="7611218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8E40"/>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6AF7C09-F1A3-4CF6-A040-96C1B614D62D}"/>
              </a:ext>
            </a:extLst>
          </p:cNvPr>
          <p:cNvPicPr>
            <a:picLocks noChangeAspect="1"/>
          </p:cNvPicPr>
          <p:nvPr/>
        </p:nvPicPr>
        <p:blipFill>
          <a:blip r:embed="rId2"/>
          <a:stretch>
            <a:fillRect/>
          </a:stretch>
        </p:blipFill>
        <p:spPr>
          <a:xfrm>
            <a:off x="4273146" y="286614"/>
            <a:ext cx="3721572" cy="5174820"/>
          </a:xfrm>
          <a:prstGeom prst="rect">
            <a:avLst/>
          </a:prstGeom>
        </p:spPr>
      </p:pic>
      <p:sp>
        <p:nvSpPr>
          <p:cNvPr id="2" name="TextBox 1">
            <a:extLst>
              <a:ext uri="{FF2B5EF4-FFF2-40B4-BE49-F238E27FC236}">
                <a16:creationId xmlns:a16="http://schemas.microsoft.com/office/drawing/2014/main" id="{74BC9F98-25B1-4956-9986-95D7E2E69B49}"/>
              </a:ext>
            </a:extLst>
          </p:cNvPr>
          <p:cNvSpPr txBox="1"/>
          <p:nvPr/>
        </p:nvSpPr>
        <p:spPr>
          <a:xfrm>
            <a:off x="3088432" y="5775649"/>
            <a:ext cx="7305869" cy="954107"/>
          </a:xfrm>
          <a:prstGeom prst="rect">
            <a:avLst/>
          </a:prstGeom>
          <a:noFill/>
        </p:spPr>
        <p:txBody>
          <a:bodyPr wrap="square" rtlCol="0">
            <a:spAutoFit/>
          </a:bodyPr>
          <a:lstStyle/>
          <a:p>
            <a:r>
              <a:rPr lang="en-US" sz="2800" dirty="0">
                <a:solidFill>
                  <a:schemeClr val="bg1"/>
                </a:solidFill>
              </a:rPr>
              <a:t>Persevere to the last breath; and that very last breath is called courage</a:t>
            </a:r>
          </a:p>
        </p:txBody>
      </p:sp>
    </p:spTree>
    <p:extLst>
      <p:ext uri="{BB962C8B-B14F-4D97-AF65-F5344CB8AC3E}">
        <p14:creationId xmlns:p14="http://schemas.microsoft.com/office/powerpoint/2010/main" val="4181310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CF2A35D2-58A4-4F0E-862C-106444938F9D}"/>
              </a:ext>
            </a:extLst>
          </p:cNvPr>
          <p:cNvGraphicFramePr>
            <a:graphicFrameLocks noGrp="1"/>
          </p:cNvGraphicFramePr>
          <p:nvPr>
            <p:extLst>
              <p:ext uri="{D42A27DB-BD31-4B8C-83A1-F6EECF244321}">
                <p14:modId xmlns:p14="http://schemas.microsoft.com/office/powerpoint/2010/main" val="3303109246"/>
              </p:ext>
            </p:extLst>
          </p:nvPr>
        </p:nvGraphicFramePr>
        <p:xfrm>
          <a:off x="0" y="0"/>
          <a:ext cx="12192000" cy="6857999"/>
        </p:xfrm>
        <a:graphic>
          <a:graphicData uri="http://schemas.openxmlformats.org/drawingml/2006/table">
            <a:tbl>
              <a:tblPr firstRow="1" bandRow="1">
                <a:tableStyleId>{5C22544A-7EE6-4342-B048-85BDC9FD1C3A}</a:tableStyleId>
              </a:tblPr>
              <a:tblGrid>
                <a:gridCol w="6582040">
                  <a:extLst>
                    <a:ext uri="{9D8B030D-6E8A-4147-A177-3AD203B41FA5}">
                      <a16:colId xmlns:a16="http://schemas.microsoft.com/office/drawing/2014/main" val="375294829"/>
                    </a:ext>
                  </a:extLst>
                </a:gridCol>
                <a:gridCol w="5609960">
                  <a:extLst>
                    <a:ext uri="{9D8B030D-6E8A-4147-A177-3AD203B41FA5}">
                      <a16:colId xmlns:a16="http://schemas.microsoft.com/office/drawing/2014/main" val="1968472456"/>
                    </a:ext>
                  </a:extLst>
                </a:gridCol>
              </a:tblGrid>
              <a:tr h="6857999">
                <a:tc>
                  <a:txBody>
                    <a:bodyPr/>
                    <a:lstStyle/>
                    <a:p>
                      <a:r>
                        <a:rPr lang="en-US" sz="1800" b="1" i="0" kern="1200" baseline="30000" dirty="0">
                          <a:solidFill>
                            <a:schemeClr val="lt1"/>
                          </a:solidFill>
                          <a:effectLst/>
                          <a:latin typeface="+mn-lt"/>
                          <a:ea typeface="+mn-ea"/>
                          <a:cs typeface="+mn-cs"/>
                        </a:rPr>
                        <a:t>26 </a:t>
                      </a:r>
                      <a:r>
                        <a:rPr lang="en-US" sz="1800" b="0" i="0" kern="1200" dirty="0">
                          <a:solidFill>
                            <a:schemeClr val="lt1"/>
                          </a:solidFill>
                          <a:effectLst/>
                          <a:latin typeface="+mn-lt"/>
                          <a:ea typeface="+mn-ea"/>
                          <a:cs typeface="+mn-cs"/>
                        </a:rPr>
                        <a:t>They came back to Moses and Aaron and the whole Israelite community at Kadesh in the Desert of </a:t>
                      </a:r>
                      <a:r>
                        <a:rPr lang="en-US" sz="1800" b="0" i="0" kern="1200" dirty="0" err="1">
                          <a:solidFill>
                            <a:schemeClr val="lt1"/>
                          </a:solidFill>
                          <a:effectLst/>
                          <a:latin typeface="+mn-lt"/>
                          <a:ea typeface="+mn-ea"/>
                          <a:cs typeface="+mn-cs"/>
                        </a:rPr>
                        <a:t>Paran</a:t>
                      </a:r>
                      <a:r>
                        <a:rPr lang="en-US" sz="1800" b="0" i="0" kern="1200" dirty="0">
                          <a:solidFill>
                            <a:schemeClr val="lt1"/>
                          </a:solidFill>
                          <a:effectLst/>
                          <a:latin typeface="+mn-lt"/>
                          <a:ea typeface="+mn-ea"/>
                          <a:cs typeface="+mn-cs"/>
                        </a:rPr>
                        <a:t>. There they reported to them and to the whole assembly and showed them the fruit of the land. </a:t>
                      </a:r>
                      <a:r>
                        <a:rPr lang="en-US" sz="1800" b="1" i="0" kern="1200" baseline="30000" dirty="0">
                          <a:solidFill>
                            <a:schemeClr val="lt1"/>
                          </a:solidFill>
                          <a:effectLst/>
                          <a:latin typeface="+mn-lt"/>
                          <a:ea typeface="+mn-ea"/>
                          <a:cs typeface="+mn-cs"/>
                        </a:rPr>
                        <a:t>27 </a:t>
                      </a:r>
                      <a:r>
                        <a:rPr lang="en-US" sz="1800" b="0" i="0" kern="1200" dirty="0">
                          <a:solidFill>
                            <a:schemeClr val="lt1"/>
                          </a:solidFill>
                          <a:effectLst/>
                          <a:latin typeface="+mn-lt"/>
                          <a:ea typeface="+mn-ea"/>
                          <a:cs typeface="+mn-cs"/>
                        </a:rPr>
                        <a:t>They gave Moses this account: “We went into the land to which you sent us, and it does flow with milk and honey! Here is its fruit. </a:t>
                      </a:r>
                    </a:p>
                    <a:p>
                      <a:endParaRPr lang="en-US" sz="1800" b="0" i="0" kern="1200" dirty="0">
                        <a:solidFill>
                          <a:schemeClr val="lt1"/>
                        </a:solidFill>
                        <a:effectLst/>
                        <a:latin typeface="+mn-lt"/>
                        <a:ea typeface="+mn-ea"/>
                        <a:cs typeface="+mn-cs"/>
                      </a:endParaRPr>
                    </a:p>
                    <a:p>
                      <a:r>
                        <a:rPr lang="en-US" sz="1800" b="1" i="0" kern="1200" baseline="30000" dirty="0">
                          <a:solidFill>
                            <a:schemeClr val="lt1"/>
                          </a:solidFill>
                          <a:effectLst/>
                          <a:latin typeface="+mn-lt"/>
                          <a:ea typeface="+mn-ea"/>
                          <a:cs typeface="+mn-cs"/>
                        </a:rPr>
                        <a:t>28 </a:t>
                      </a:r>
                      <a:r>
                        <a:rPr lang="en-US" sz="1800" b="0" i="0" kern="1200" dirty="0">
                          <a:solidFill>
                            <a:schemeClr val="lt1"/>
                          </a:solidFill>
                          <a:effectLst/>
                          <a:latin typeface="+mn-lt"/>
                          <a:ea typeface="+mn-ea"/>
                          <a:cs typeface="+mn-cs"/>
                        </a:rPr>
                        <a:t>But the people who live there are powerful, and the cities are fortified and very large. We even saw descendants of Anak there. </a:t>
                      </a:r>
                      <a:r>
                        <a:rPr lang="en-US" sz="1800" b="1" i="0" kern="1200" baseline="30000" dirty="0">
                          <a:solidFill>
                            <a:schemeClr val="lt1"/>
                          </a:solidFill>
                          <a:effectLst/>
                          <a:latin typeface="+mn-lt"/>
                          <a:ea typeface="+mn-ea"/>
                          <a:cs typeface="+mn-cs"/>
                        </a:rPr>
                        <a:t>29 </a:t>
                      </a:r>
                      <a:r>
                        <a:rPr lang="en-US" sz="1800" b="0" i="0" kern="1200" dirty="0">
                          <a:solidFill>
                            <a:schemeClr val="lt1"/>
                          </a:solidFill>
                          <a:effectLst/>
                          <a:latin typeface="+mn-lt"/>
                          <a:ea typeface="+mn-ea"/>
                          <a:cs typeface="+mn-cs"/>
                        </a:rPr>
                        <a:t>The Amalekites live in the Negev; the Hittites, Jebusites and Amorites live in the hill country; and the Canaanites live near the sea and along the Jordan.”</a:t>
                      </a:r>
                    </a:p>
                    <a:p>
                      <a:r>
                        <a:rPr lang="en-US" sz="1800" b="1" i="0" kern="1200" baseline="30000" dirty="0">
                          <a:solidFill>
                            <a:schemeClr val="lt1"/>
                          </a:solidFill>
                          <a:effectLst/>
                          <a:latin typeface="+mn-lt"/>
                          <a:ea typeface="+mn-ea"/>
                          <a:cs typeface="+mn-cs"/>
                        </a:rPr>
                        <a:t>30 </a:t>
                      </a:r>
                      <a:r>
                        <a:rPr lang="en-US" sz="1800" b="0" i="0" kern="1200" dirty="0">
                          <a:solidFill>
                            <a:schemeClr val="lt1"/>
                          </a:solidFill>
                          <a:effectLst/>
                          <a:latin typeface="+mn-lt"/>
                          <a:ea typeface="+mn-ea"/>
                          <a:cs typeface="+mn-cs"/>
                        </a:rPr>
                        <a:t>Then Caleb silenced the people before Moses and said, “We should go up and take possession of the land, for we can certainly do it.”</a:t>
                      </a:r>
                    </a:p>
                    <a:p>
                      <a:r>
                        <a:rPr lang="en-US" sz="1800" b="1" i="0" kern="1200" baseline="30000" dirty="0">
                          <a:solidFill>
                            <a:schemeClr val="lt1"/>
                          </a:solidFill>
                          <a:effectLst/>
                          <a:latin typeface="+mn-lt"/>
                          <a:ea typeface="+mn-ea"/>
                          <a:cs typeface="+mn-cs"/>
                        </a:rPr>
                        <a:t>31 </a:t>
                      </a:r>
                      <a:r>
                        <a:rPr lang="en-US" sz="1800" b="0" i="0" kern="1200" dirty="0">
                          <a:solidFill>
                            <a:schemeClr val="lt1"/>
                          </a:solidFill>
                          <a:effectLst/>
                          <a:latin typeface="+mn-lt"/>
                          <a:ea typeface="+mn-ea"/>
                          <a:cs typeface="+mn-cs"/>
                        </a:rPr>
                        <a:t>But the men who had gone up with him said, “</a:t>
                      </a:r>
                      <a:r>
                        <a:rPr lang="en-US" sz="1800" b="0" i="0" u="sng" kern="1200" dirty="0">
                          <a:solidFill>
                            <a:schemeClr val="lt1"/>
                          </a:solidFill>
                          <a:effectLst/>
                          <a:latin typeface="+mn-lt"/>
                          <a:ea typeface="+mn-ea"/>
                          <a:cs typeface="+mn-cs"/>
                        </a:rPr>
                        <a:t>We can’t attack those people; they are stronger than we are.” </a:t>
                      </a:r>
                      <a:r>
                        <a:rPr lang="en-US" sz="1800" b="1" i="0" u="sng" kern="1200" baseline="30000" dirty="0">
                          <a:solidFill>
                            <a:schemeClr val="lt1"/>
                          </a:solidFill>
                          <a:effectLst/>
                          <a:latin typeface="+mn-lt"/>
                          <a:ea typeface="+mn-ea"/>
                          <a:cs typeface="+mn-cs"/>
                        </a:rPr>
                        <a:t>32 </a:t>
                      </a:r>
                      <a:r>
                        <a:rPr lang="en-US" sz="1800" b="0" i="0" u="sng" kern="1200" dirty="0">
                          <a:solidFill>
                            <a:schemeClr val="lt1"/>
                          </a:solidFill>
                          <a:effectLst/>
                          <a:latin typeface="+mn-lt"/>
                          <a:ea typeface="+mn-ea"/>
                          <a:cs typeface="+mn-cs"/>
                        </a:rPr>
                        <a:t>And they spread among the Israelites a bad report about the land they had explored</a:t>
                      </a:r>
                      <a:r>
                        <a:rPr lang="en-US" sz="1800" b="0" i="0" kern="1200" dirty="0">
                          <a:solidFill>
                            <a:schemeClr val="lt1"/>
                          </a:solidFill>
                          <a:effectLst/>
                          <a:latin typeface="+mn-lt"/>
                          <a:ea typeface="+mn-ea"/>
                          <a:cs typeface="+mn-cs"/>
                        </a:rPr>
                        <a:t>. They said, “The land we explored devours those living in it. All the people we saw there are of great size. </a:t>
                      </a:r>
                      <a:r>
                        <a:rPr lang="en-US" sz="1800" b="1" i="0" kern="1200" baseline="30000" dirty="0">
                          <a:solidFill>
                            <a:schemeClr val="lt1"/>
                          </a:solidFill>
                          <a:effectLst/>
                          <a:latin typeface="+mn-lt"/>
                          <a:ea typeface="+mn-ea"/>
                          <a:cs typeface="+mn-cs"/>
                        </a:rPr>
                        <a:t>33 </a:t>
                      </a:r>
                      <a:r>
                        <a:rPr lang="en-US" sz="1800" b="0" i="0" kern="1200" dirty="0">
                          <a:solidFill>
                            <a:schemeClr val="lt1"/>
                          </a:solidFill>
                          <a:effectLst/>
                          <a:latin typeface="+mn-lt"/>
                          <a:ea typeface="+mn-ea"/>
                          <a:cs typeface="+mn-cs"/>
                        </a:rPr>
                        <a:t>We saw the Nephilim there (the descendants of Anak come from the Nephilim). We seemed like grasshoppers in our own eyes, and we looked the same to them.”</a:t>
                      </a:r>
                    </a:p>
                    <a:p>
                      <a:r>
                        <a:rPr lang="en-US" sz="1800" b="0" i="0" kern="1200" dirty="0">
                          <a:solidFill>
                            <a:schemeClr val="lt1"/>
                          </a:solidFill>
                          <a:effectLst/>
                          <a:latin typeface="+mn-lt"/>
                          <a:ea typeface="+mn-ea"/>
                          <a:cs typeface="+mn-cs"/>
                        </a:rPr>
                        <a:t>(Numbers 13:26-33)</a:t>
                      </a:r>
                    </a:p>
                    <a:p>
                      <a:endParaRPr lang="en-US" dirty="0"/>
                    </a:p>
                  </a:txBody>
                  <a:tcPr>
                    <a:solidFill>
                      <a:srgbClr val="008E40"/>
                    </a:solidFill>
                  </a:tcPr>
                </a:tc>
                <a:tc>
                  <a:txBody>
                    <a:bodyPr/>
                    <a:lstStyle/>
                    <a:p>
                      <a:endParaRPr lang="en-US" dirty="0"/>
                    </a:p>
                    <a:p>
                      <a:r>
                        <a:rPr lang="en-US" dirty="0"/>
                        <a:t>What are Joshua’s challenges (1)</a:t>
                      </a:r>
                    </a:p>
                    <a:p>
                      <a:endParaRPr lang="en-US" dirty="0"/>
                    </a:p>
                    <a:p>
                      <a:endParaRPr lang="en-US" dirty="0"/>
                    </a:p>
                    <a:p>
                      <a:pPr marL="342900" indent="-342900" algn="l" fontAlgn="base">
                        <a:buFont typeface="Arial" panose="020B0604020202020204" pitchFamily="34" charset="0"/>
                        <a:buChar char="•"/>
                      </a:pPr>
                      <a:r>
                        <a:rPr lang="en-US" sz="2000" b="0" i="0" dirty="0">
                          <a:solidFill>
                            <a:schemeClr val="bg1"/>
                          </a:solidFill>
                          <a:effectLst/>
                          <a:latin typeface="Times New Roman" panose="02020603050405020304" pitchFamily="18" charset="0"/>
                          <a:cs typeface="Times New Roman" panose="02020603050405020304" pitchFamily="18" charset="0"/>
                        </a:rPr>
                        <a:t>Inhabitants of the land of Canaan</a:t>
                      </a:r>
                    </a:p>
                    <a:p>
                      <a:pPr algn="l" fontAlgn="base"/>
                      <a:endParaRPr lang="en-US" sz="2000" b="0" i="0" dirty="0">
                        <a:solidFill>
                          <a:schemeClr val="bg1"/>
                        </a:solidFill>
                        <a:effectLst/>
                        <a:latin typeface="Times New Roman" panose="02020603050405020304" pitchFamily="18" charset="0"/>
                        <a:cs typeface="Times New Roman" panose="02020603050405020304" pitchFamily="18" charset="0"/>
                      </a:endParaRPr>
                    </a:p>
                    <a:p>
                      <a:pPr marL="342900" indent="-342900" algn="l" fontAlgn="base">
                        <a:buFontTx/>
                        <a:buChar char="-"/>
                      </a:pPr>
                      <a:r>
                        <a:rPr lang="en-US" sz="2000" b="0" i="0" dirty="0">
                          <a:solidFill>
                            <a:schemeClr val="bg1"/>
                          </a:solidFill>
                          <a:effectLst/>
                          <a:latin typeface="Times New Roman" panose="02020603050405020304" pitchFamily="18" charset="0"/>
                          <a:cs typeface="Times New Roman" panose="02020603050405020304" pitchFamily="18" charset="0"/>
                        </a:rPr>
                        <a:t>Powerful enemies</a:t>
                      </a:r>
                    </a:p>
                    <a:p>
                      <a:pPr marL="342900" indent="-342900" algn="l" fontAlgn="base">
                        <a:buFontTx/>
                        <a:buChar char="-"/>
                      </a:pPr>
                      <a:r>
                        <a:rPr lang="en-US" sz="2000" b="0" i="0" dirty="0">
                          <a:solidFill>
                            <a:schemeClr val="bg1"/>
                          </a:solidFill>
                          <a:effectLst/>
                          <a:latin typeface="Times New Roman" panose="02020603050405020304" pitchFamily="18" charset="0"/>
                          <a:cs typeface="Times New Roman" panose="02020603050405020304" pitchFamily="18" charset="0"/>
                        </a:rPr>
                        <a:t>Fortified cities</a:t>
                      </a:r>
                    </a:p>
                    <a:p>
                      <a:pPr marL="342900" indent="-342900" algn="l" fontAlgn="base">
                        <a:buFontTx/>
                        <a:buChar char="-"/>
                      </a:pPr>
                      <a:r>
                        <a:rPr lang="en-US" sz="2000" b="0" i="0" dirty="0">
                          <a:solidFill>
                            <a:schemeClr val="bg1"/>
                          </a:solidFill>
                          <a:effectLst/>
                          <a:latin typeface="Times New Roman" panose="02020603050405020304" pitchFamily="18" charset="0"/>
                          <a:cs typeface="Times New Roman" panose="02020603050405020304" pitchFamily="18" charset="0"/>
                        </a:rPr>
                        <a:t>Giants</a:t>
                      </a:r>
                    </a:p>
                    <a:p>
                      <a:pPr marL="0" indent="0" algn="l" fontAlgn="base">
                        <a:buFontTx/>
                        <a:buNone/>
                      </a:pPr>
                      <a:endParaRPr lang="en-US" sz="1800" b="0" i="0" dirty="0">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US" sz="1800" dirty="0"/>
                        <a:t>What are Joshua’s challenges (2)</a:t>
                      </a:r>
                    </a:p>
                    <a:p>
                      <a:pPr marL="0" indent="0" algn="l" fontAlgn="base">
                        <a:buFontTx/>
                        <a:buNone/>
                      </a:pPr>
                      <a:endParaRPr lang="en-US" sz="1800" b="0" i="0" dirty="0">
                        <a:solidFill>
                          <a:schemeClr val="bg1"/>
                        </a:solidFill>
                        <a:effectLst/>
                        <a:latin typeface="Times New Roman" panose="02020603050405020304" pitchFamily="18" charset="0"/>
                        <a:cs typeface="Times New Roman" panose="02020603050405020304" pitchFamily="18" charset="0"/>
                      </a:endParaRPr>
                    </a:p>
                    <a:p>
                      <a:pPr marL="342900" indent="-342900" algn="l" fontAlgn="base">
                        <a:buFont typeface="Arial" panose="020B0604020202020204" pitchFamily="34" charset="0"/>
                        <a:buChar char="•"/>
                      </a:pPr>
                      <a:r>
                        <a:rPr lang="en-US" sz="1800" b="0" i="0" dirty="0">
                          <a:solidFill>
                            <a:schemeClr val="bg1"/>
                          </a:solidFill>
                          <a:effectLst/>
                          <a:latin typeface="Times New Roman" panose="02020603050405020304" pitchFamily="18" charset="0"/>
                          <a:cs typeface="Times New Roman" panose="02020603050405020304" pitchFamily="18" charset="0"/>
                        </a:rPr>
                        <a:t>The readiness of His people?</a:t>
                      </a:r>
                      <a:endParaRPr lang="en-US" sz="1800" b="0" dirty="0">
                        <a:solidFill>
                          <a:schemeClr val="bg1"/>
                        </a:solidFill>
                        <a:latin typeface="Times New Roman" panose="02020603050405020304" pitchFamily="18" charset="0"/>
                        <a:cs typeface="Times New Roman" panose="02020603050405020304" pitchFamily="18" charset="0"/>
                      </a:endParaRPr>
                    </a:p>
                    <a:p>
                      <a:endParaRPr lang="en-US" dirty="0"/>
                    </a:p>
                    <a:p>
                      <a:endParaRPr lang="en-US" dirty="0"/>
                    </a:p>
                  </a:txBody>
                  <a:tcPr>
                    <a:solidFill>
                      <a:srgbClr val="008E40"/>
                    </a:solidFill>
                  </a:tcPr>
                </a:tc>
                <a:extLst>
                  <a:ext uri="{0D108BD9-81ED-4DB2-BD59-A6C34878D82A}">
                    <a16:rowId xmlns:a16="http://schemas.microsoft.com/office/drawing/2014/main" val="2318405281"/>
                  </a:ext>
                </a:extLst>
              </a:tr>
            </a:tbl>
          </a:graphicData>
        </a:graphic>
      </p:graphicFrame>
    </p:spTree>
    <p:extLst>
      <p:ext uri="{BB962C8B-B14F-4D97-AF65-F5344CB8AC3E}">
        <p14:creationId xmlns:p14="http://schemas.microsoft.com/office/powerpoint/2010/main" val="2294456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CF2A35D2-58A4-4F0E-862C-106444938F9D}"/>
              </a:ext>
            </a:extLst>
          </p:cNvPr>
          <p:cNvGraphicFramePr>
            <a:graphicFrameLocks noGrp="1"/>
          </p:cNvGraphicFramePr>
          <p:nvPr>
            <p:extLst>
              <p:ext uri="{D42A27DB-BD31-4B8C-83A1-F6EECF244321}">
                <p14:modId xmlns:p14="http://schemas.microsoft.com/office/powerpoint/2010/main" val="3722337522"/>
              </p:ext>
            </p:extLst>
          </p:nvPr>
        </p:nvGraphicFramePr>
        <p:xfrm>
          <a:off x="0" y="0"/>
          <a:ext cx="12192000" cy="6857999"/>
        </p:xfrm>
        <a:graphic>
          <a:graphicData uri="http://schemas.openxmlformats.org/drawingml/2006/table">
            <a:tbl>
              <a:tblPr firstRow="1" bandRow="1">
                <a:tableStyleId>{5C22544A-7EE6-4342-B048-85BDC9FD1C3A}</a:tableStyleId>
              </a:tblPr>
              <a:tblGrid>
                <a:gridCol w="6582040">
                  <a:extLst>
                    <a:ext uri="{9D8B030D-6E8A-4147-A177-3AD203B41FA5}">
                      <a16:colId xmlns:a16="http://schemas.microsoft.com/office/drawing/2014/main" val="375294829"/>
                    </a:ext>
                  </a:extLst>
                </a:gridCol>
                <a:gridCol w="5609960">
                  <a:extLst>
                    <a:ext uri="{9D8B030D-6E8A-4147-A177-3AD203B41FA5}">
                      <a16:colId xmlns:a16="http://schemas.microsoft.com/office/drawing/2014/main" val="1968472456"/>
                    </a:ext>
                  </a:extLst>
                </a:gridCol>
              </a:tblGrid>
              <a:tr h="6857999">
                <a:tc>
                  <a:txBody>
                    <a:bodyPr/>
                    <a:lstStyle/>
                    <a:p>
                      <a:r>
                        <a:rPr lang="en-US" sz="1800" b="1" i="0" kern="1200" baseline="30000" dirty="0">
                          <a:solidFill>
                            <a:schemeClr val="lt1"/>
                          </a:solidFill>
                          <a:effectLst/>
                          <a:latin typeface="+mn-lt"/>
                          <a:ea typeface="+mn-ea"/>
                          <a:cs typeface="+mn-cs"/>
                        </a:rPr>
                        <a:t>6 </a:t>
                      </a:r>
                      <a:r>
                        <a:rPr lang="en-US" sz="1800" b="0" i="0" kern="1200" dirty="0">
                          <a:solidFill>
                            <a:schemeClr val="lt1"/>
                          </a:solidFill>
                          <a:effectLst/>
                          <a:latin typeface="+mn-lt"/>
                          <a:ea typeface="+mn-ea"/>
                          <a:cs typeface="+mn-cs"/>
                        </a:rPr>
                        <a:t>Joshua son of Nun and Caleb son of </a:t>
                      </a:r>
                      <a:r>
                        <a:rPr lang="en-US" sz="1800" b="0" i="0" kern="1200" dirty="0" err="1">
                          <a:solidFill>
                            <a:schemeClr val="lt1"/>
                          </a:solidFill>
                          <a:effectLst/>
                          <a:latin typeface="+mn-lt"/>
                          <a:ea typeface="+mn-ea"/>
                          <a:cs typeface="+mn-cs"/>
                        </a:rPr>
                        <a:t>Jephunneh</a:t>
                      </a:r>
                      <a:r>
                        <a:rPr lang="en-US" sz="1800" b="0" i="0" kern="1200" dirty="0">
                          <a:solidFill>
                            <a:schemeClr val="lt1"/>
                          </a:solidFill>
                          <a:effectLst/>
                          <a:latin typeface="+mn-lt"/>
                          <a:ea typeface="+mn-ea"/>
                          <a:cs typeface="+mn-cs"/>
                        </a:rPr>
                        <a:t>, who were among those who had explored the land, tore their clothes </a:t>
                      </a:r>
                      <a:r>
                        <a:rPr lang="en-US" sz="1800" b="1" i="0" kern="1200" baseline="30000" dirty="0">
                          <a:solidFill>
                            <a:schemeClr val="lt1"/>
                          </a:solidFill>
                          <a:effectLst/>
                          <a:latin typeface="+mn-lt"/>
                          <a:ea typeface="+mn-ea"/>
                          <a:cs typeface="+mn-cs"/>
                        </a:rPr>
                        <a:t>7 </a:t>
                      </a:r>
                      <a:r>
                        <a:rPr lang="en-US" sz="1800" b="0" i="0" kern="1200" dirty="0">
                          <a:solidFill>
                            <a:schemeClr val="lt1"/>
                          </a:solidFill>
                          <a:effectLst/>
                          <a:latin typeface="+mn-lt"/>
                          <a:ea typeface="+mn-ea"/>
                          <a:cs typeface="+mn-cs"/>
                        </a:rPr>
                        <a:t>and said to the entire Israelite assembly, “The land we passed through and explored is exceedingly good. </a:t>
                      </a:r>
                      <a:r>
                        <a:rPr lang="en-US" sz="1800" b="1" i="0" kern="1200" baseline="30000" dirty="0">
                          <a:solidFill>
                            <a:schemeClr val="lt1"/>
                          </a:solidFill>
                          <a:effectLst/>
                          <a:latin typeface="+mn-lt"/>
                          <a:ea typeface="+mn-ea"/>
                          <a:cs typeface="+mn-cs"/>
                        </a:rPr>
                        <a:t>8 </a:t>
                      </a:r>
                      <a:r>
                        <a:rPr lang="en-US" sz="1800" b="0" i="0" kern="1200" dirty="0">
                          <a:solidFill>
                            <a:schemeClr val="lt1"/>
                          </a:solidFill>
                          <a:effectLst/>
                          <a:latin typeface="+mn-lt"/>
                          <a:ea typeface="+mn-ea"/>
                          <a:cs typeface="+mn-cs"/>
                        </a:rPr>
                        <a:t>If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is pleased with us, he will lead us into that land, a land flowing with milk and honey, and will give it to us. </a:t>
                      </a:r>
                      <a:r>
                        <a:rPr lang="en-US" sz="1800" b="1" i="0" kern="1200" baseline="30000" dirty="0">
                          <a:solidFill>
                            <a:schemeClr val="lt1"/>
                          </a:solidFill>
                          <a:effectLst/>
                          <a:latin typeface="+mn-lt"/>
                          <a:ea typeface="+mn-ea"/>
                          <a:cs typeface="+mn-cs"/>
                        </a:rPr>
                        <a:t>9 </a:t>
                      </a:r>
                      <a:r>
                        <a:rPr lang="en-US" sz="1800" b="0" i="0" kern="1200" dirty="0">
                          <a:solidFill>
                            <a:schemeClr val="lt1"/>
                          </a:solidFill>
                          <a:effectLst/>
                          <a:latin typeface="+mn-lt"/>
                          <a:ea typeface="+mn-ea"/>
                          <a:cs typeface="+mn-cs"/>
                        </a:rPr>
                        <a:t>Only do not rebel against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And do not be afraid of the people of the land, because we will devour them. Their protection is gone, but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is with us. Do not be afraid of them.”</a:t>
                      </a:r>
                    </a:p>
                    <a:p>
                      <a:r>
                        <a:rPr lang="en-US" sz="1800" b="0" i="0" kern="1200" dirty="0">
                          <a:solidFill>
                            <a:schemeClr val="lt1"/>
                          </a:solidFill>
                          <a:effectLst/>
                          <a:latin typeface="+mn-lt"/>
                          <a:ea typeface="+mn-ea"/>
                          <a:cs typeface="+mn-cs"/>
                        </a:rPr>
                        <a:t>(Numbers 6-9)</a:t>
                      </a:r>
                    </a:p>
                    <a:p>
                      <a:endParaRPr lang="en-US" dirty="0"/>
                    </a:p>
                  </a:txBody>
                  <a:tcPr>
                    <a:solidFill>
                      <a:srgbClr val="008E40"/>
                    </a:solidFill>
                  </a:tcPr>
                </a:tc>
                <a:tc>
                  <a:txBody>
                    <a:bodyPr/>
                    <a:lstStyle/>
                    <a:p>
                      <a:r>
                        <a:rPr lang="en-US" dirty="0"/>
                        <a:t>Who is Joshua?</a:t>
                      </a:r>
                    </a:p>
                    <a:p>
                      <a:endParaRPr lang="en-US" dirty="0"/>
                    </a:p>
                    <a:p>
                      <a:pPr marL="342900" indent="-342900" algn="l" fontAlgn="base">
                        <a:buFont typeface="Arial" panose="020B0604020202020204" pitchFamily="34" charset="0"/>
                        <a:buChar char="•"/>
                      </a:pPr>
                      <a:r>
                        <a:rPr lang="en-US" sz="2000" b="0" i="0" dirty="0">
                          <a:solidFill>
                            <a:schemeClr val="bg1"/>
                          </a:solidFill>
                          <a:effectLst/>
                          <a:latin typeface="Times New Roman" panose="02020603050405020304" pitchFamily="18" charset="0"/>
                          <a:cs typeface="Times New Roman" panose="02020603050405020304" pitchFamily="18" charset="0"/>
                        </a:rPr>
                        <a:t>God-fearing, God-pleasing, God-trusting man </a:t>
                      </a:r>
                      <a:endParaRPr lang="en-US" sz="2000" b="0" dirty="0">
                        <a:solidFill>
                          <a:schemeClr val="bg1"/>
                        </a:solidFill>
                        <a:latin typeface="Times New Roman" panose="02020603050405020304" pitchFamily="18" charset="0"/>
                        <a:cs typeface="Times New Roman" panose="02020603050405020304" pitchFamily="18" charset="0"/>
                      </a:endParaRPr>
                    </a:p>
                    <a:p>
                      <a:endParaRPr lang="en-US" dirty="0"/>
                    </a:p>
                    <a:p>
                      <a:endParaRPr lang="en-US" dirty="0"/>
                    </a:p>
                  </a:txBody>
                  <a:tcPr>
                    <a:solidFill>
                      <a:srgbClr val="008E40"/>
                    </a:solidFill>
                  </a:tcPr>
                </a:tc>
                <a:extLst>
                  <a:ext uri="{0D108BD9-81ED-4DB2-BD59-A6C34878D82A}">
                    <a16:rowId xmlns:a16="http://schemas.microsoft.com/office/drawing/2014/main" val="2318405281"/>
                  </a:ext>
                </a:extLst>
              </a:tr>
            </a:tbl>
          </a:graphicData>
        </a:graphic>
      </p:graphicFrame>
    </p:spTree>
    <p:extLst>
      <p:ext uri="{BB962C8B-B14F-4D97-AF65-F5344CB8AC3E}">
        <p14:creationId xmlns:p14="http://schemas.microsoft.com/office/powerpoint/2010/main" val="3664842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CF2A35D2-58A4-4F0E-862C-106444938F9D}"/>
              </a:ext>
            </a:extLst>
          </p:cNvPr>
          <p:cNvGraphicFramePr>
            <a:graphicFrameLocks noGrp="1"/>
          </p:cNvGraphicFramePr>
          <p:nvPr>
            <p:extLst>
              <p:ext uri="{D42A27DB-BD31-4B8C-83A1-F6EECF244321}">
                <p14:modId xmlns:p14="http://schemas.microsoft.com/office/powerpoint/2010/main" val="1909516194"/>
              </p:ext>
            </p:extLst>
          </p:nvPr>
        </p:nvGraphicFramePr>
        <p:xfrm>
          <a:off x="0" y="0"/>
          <a:ext cx="12192000" cy="8046720"/>
        </p:xfrm>
        <a:graphic>
          <a:graphicData uri="http://schemas.openxmlformats.org/drawingml/2006/table">
            <a:tbl>
              <a:tblPr firstRow="1" bandRow="1">
                <a:tableStyleId>{5C22544A-7EE6-4342-B048-85BDC9FD1C3A}</a:tableStyleId>
              </a:tblPr>
              <a:tblGrid>
                <a:gridCol w="6582040">
                  <a:extLst>
                    <a:ext uri="{9D8B030D-6E8A-4147-A177-3AD203B41FA5}">
                      <a16:colId xmlns:a16="http://schemas.microsoft.com/office/drawing/2014/main" val="375294829"/>
                    </a:ext>
                  </a:extLst>
                </a:gridCol>
                <a:gridCol w="5609960">
                  <a:extLst>
                    <a:ext uri="{9D8B030D-6E8A-4147-A177-3AD203B41FA5}">
                      <a16:colId xmlns:a16="http://schemas.microsoft.com/office/drawing/2014/main" val="1968472456"/>
                    </a:ext>
                  </a:extLst>
                </a:gridCol>
              </a:tblGrid>
              <a:tr h="6857999">
                <a:tc>
                  <a:txBody>
                    <a:bodyPr/>
                    <a:lstStyle/>
                    <a:p>
                      <a:endParaRPr lang="en-US" dirty="0"/>
                    </a:p>
                    <a:p>
                      <a:r>
                        <a:rPr lang="en-US" sz="1800" b="1" i="0" kern="1200" baseline="30000" dirty="0">
                          <a:solidFill>
                            <a:schemeClr val="lt1"/>
                          </a:solidFill>
                          <a:effectLst/>
                          <a:latin typeface="+mn-lt"/>
                          <a:ea typeface="+mn-ea"/>
                          <a:cs typeface="+mn-cs"/>
                        </a:rPr>
                        <a:t>11 </a:t>
                      </a:r>
                      <a:r>
                        <a:rPr lang="en-US" sz="1800" b="0" i="0" kern="1200" dirty="0">
                          <a:solidFill>
                            <a:schemeClr val="lt1"/>
                          </a:solidFill>
                          <a:effectLst/>
                          <a:latin typeface="+mn-lt"/>
                          <a:ea typeface="+mn-ea"/>
                          <a:cs typeface="+mn-cs"/>
                        </a:rPr>
                        <a:t>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said to Moses, “How long will these people treat me with contempt? How long will they refuse to believe in me, in spite of all the signs I have performed among them?</a:t>
                      </a:r>
                    </a:p>
                    <a:p>
                      <a:endParaRPr lang="en-US" sz="1800" b="0" i="0" kern="1200" dirty="0">
                        <a:solidFill>
                          <a:schemeClr val="lt1"/>
                        </a:solidFill>
                        <a:effectLst/>
                        <a:latin typeface="+mn-lt"/>
                        <a:ea typeface="+mn-ea"/>
                        <a:cs typeface="+mn-cs"/>
                      </a:endParaRPr>
                    </a:p>
                    <a:p>
                      <a:r>
                        <a:rPr lang="en-US" sz="1800" b="1" i="0" kern="1200" baseline="30000" dirty="0">
                          <a:solidFill>
                            <a:schemeClr val="lt1"/>
                          </a:solidFill>
                          <a:effectLst/>
                          <a:latin typeface="+mn-lt"/>
                          <a:ea typeface="+mn-ea"/>
                          <a:cs typeface="+mn-cs"/>
                        </a:rPr>
                        <a:t>30 </a:t>
                      </a:r>
                      <a:r>
                        <a:rPr lang="en-US" sz="1800" b="0" i="0" kern="1200" dirty="0">
                          <a:solidFill>
                            <a:schemeClr val="lt1"/>
                          </a:solidFill>
                          <a:effectLst/>
                          <a:latin typeface="+mn-lt"/>
                          <a:ea typeface="+mn-ea"/>
                          <a:cs typeface="+mn-cs"/>
                        </a:rPr>
                        <a:t>Not one of you will enter the land I swore with uplifted hand to make your home, except Caleb son of </a:t>
                      </a:r>
                      <a:r>
                        <a:rPr lang="en-US" sz="1800" b="0" i="0" kern="1200" dirty="0" err="1">
                          <a:solidFill>
                            <a:schemeClr val="lt1"/>
                          </a:solidFill>
                          <a:effectLst/>
                          <a:latin typeface="+mn-lt"/>
                          <a:ea typeface="+mn-ea"/>
                          <a:cs typeface="+mn-cs"/>
                        </a:rPr>
                        <a:t>Jephunneh</a:t>
                      </a:r>
                      <a:r>
                        <a:rPr lang="en-US" sz="1800" b="0" i="0" kern="1200" dirty="0">
                          <a:solidFill>
                            <a:schemeClr val="lt1"/>
                          </a:solidFill>
                          <a:effectLst/>
                          <a:latin typeface="+mn-lt"/>
                          <a:ea typeface="+mn-ea"/>
                          <a:cs typeface="+mn-cs"/>
                        </a:rPr>
                        <a:t> and Joshua son of Nun.  </a:t>
                      </a:r>
                      <a:r>
                        <a:rPr lang="en-US" sz="1800" b="1" i="0" kern="1200" baseline="30000" dirty="0">
                          <a:solidFill>
                            <a:schemeClr val="lt1"/>
                          </a:solidFill>
                          <a:effectLst/>
                          <a:latin typeface="+mn-lt"/>
                          <a:ea typeface="+mn-ea"/>
                          <a:cs typeface="+mn-cs"/>
                        </a:rPr>
                        <a:t>33 </a:t>
                      </a:r>
                      <a:r>
                        <a:rPr lang="en-US" sz="1800" b="0" i="0" kern="1200" dirty="0">
                          <a:solidFill>
                            <a:schemeClr val="lt1"/>
                          </a:solidFill>
                          <a:effectLst/>
                          <a:latin typeface="+mn-lt"/>
                          <a:ea typeface="+mn-ea"/>
                          <a:cs typeface="+mn-cs"/>
                        </a:rPr>
                        <a:t>Your children will be shepherds here for forty years, suffering for your unfaithfulness, until the last of your bodies lies in the wilderness. </a:t>
                      </a:r>
                    </a:p>
                    <a:p>
                      <a:endParaRPr lang="en-US" sz="1800" b="0" i="0" kern="1200" dirty="0">
                        <a:solidFill>
                          <a:schemeClr val="lt1"/>
                        </a:solidFill>
                        <a:effectLst/>
                        <a:latin typeface="+mn-lt"/>
                        <a:ea typeface="+mn-ea"/>
                        <a:cs typeface="+mn-cs"/>
                      </a:endParaRPr>
                    </a:p>
                    <a:p>
                      <a:r>
                        <a:rPr lang="en-US" sz="1800" b="1" i="0" kern="1200" baseline="30000" dirty="0">
                          <a:solidFill>
                            <a:schemeClr val="lt1"/>
                          </a:solidFill>
                          <a:effectLst/>
                          <a:latin typeface="+mn-lt"/>
                          <a:ea typeface="+mn-ea"/>
                          <a:cs typeface="+mn-cs"/>
                        </a:rPr>
                        <a:t>39 </a:t>
                      </a:r>
                      <a:r>
                        <a:rPr lang="en-US" sz="1800" b="0" i="0" kern="1200" dirty="0">
                          <a:solidFill>
                            <a:schemeClr val="lt1"/>
                          </a:solidFill>
                          <a:effectLst/>
                          <a:latin typeface="+mn-lt"/>
                          <a:ea typeface="+mn-ea"/>
                          <a:cs typeface="+mn-cs"/>
                        </a:rPr>
                        <a:t>When Moses reported this to all the Israelites, they mourned bitterly. </a:t>
                      </a:r>
                      <a:r>
                        <a:rPr lang="en-US" sz="1800" b="1" i="0" kern="1200" baseline="30000" dirty="0">
                          <a:solidFill>
                            <a:schemeClr val="lt1"/>
                          </a:solidFill>
                          <a:effectLst/>
                          <a:latin typeface="+mn-lt"/>
                          <a:ea typeface="+mn-ea"/>
                          <a:cs typeface="+mn-cs"/>
                        </a:rPr>
                        <a:t>40 </a:t>
                      </a:r>
                      <a:r>
                        <a:rPr lang="en-US" sz="1800" b="0" i="0" kern="1200" dirty="0">
                          <a:solidFill>
                            <a:schemeClr val="lt1"/>
                          </a:solidFill>
                          <a:effectLst/>
                          <a:latin typeface="+mn-lt"/>
                          <a:ea typeface="+mn-ea"/>
                          <a:cs typeface="+mn-cs"/>
                        </a:rPr>
                        <a:t>Early the next morning they set out for the highest point in the hill country, saying, “Now we are ready to go up to the land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promised. Surely we have sinned!”</a:t>
                      </a:r>
                    </a:p>
                    <a:p>
                      <a:r>
                        <a:rPr lang="en-US" sz="1800" b="1" i="0" kern="1200" baseline="30000" dirty="0">
                          <a:solidFill>
                            <a:schemeClr val="lt1"/>
                          </a:solidFill>
                          <a:effectLst/>
                          <a:latin typeface="+mn-lt"/>
                          <a:ea typeface="+mn-ea"/>
                          <a:cs typeface="+mn-cs"/>
                        </a:rPr>
                        <a:t>41 </a:t>
                      </a:r>
                      <a:r>
                        <a:rPr lang="en-US" sz="1800" b="0" i="0" kern="1200" dirty="0">
                          <a:solidFill>
                            <a:schemeClr val="lt1"/>
                          </a:solidFill>
                          <a:effectLst/>
                          <a:latin typeface="+mn-lt"/>
                          <a:ea typeface="+mn-ea"/>
                          <a:cs typeface="+mn-cs"/>
                        </a:rPr>
                        <a:t>But Moses said, “Why are you disobeying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’s command? This will not succeed! </a:t>
                      </a:r>
                      <a:r>
                        <a:rPr lang="en-US" sz="1800" b="1" i="0" kern="1200" baseline="30000" dirty="0">
                          <a:solidFill>
                            <a:schemeClr val="lt1"/>
                          </a:solidFill>
                          <a:effectLst/>
                          <a:latin typeface="+mn-lt"/>
                          <a:ea typeface="+mn-ea"/>
                          <a:cs typeface="+mn-cs"/>
                        </a:rPr>
                        <a:t>42 </a:t>
                      </a:r>
                      <a:r>
                        <a:rPr lang="en-US" sz="1800" b="0" i="0" kern="1200" dirty="0">
                          <a:solidFill>
                            <a:schemeClr val="lt1"/>
                          </a:solidFill>
                          <a:effectLst/>
                          <a:latin typeface="+mn-lt"/>
                          <a:ea typeface="+mn-ea"/>
                          <a:cs typeface="+mn-cs"/>
                        </a:rPr>
                        <a:t>Do not go up, because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is not with you. You will be defeated by your enemies, </a:t>
                      </a:r>
                      <a:r>
                        <a:rPr lang="en-US" sz="1800" b="1" i="0" kern="1200" baseline="30000" dirty="0">
                          <a:solidFill>
                            <a:schemeClr val="lt1"/>
                          </a:solidFill>
                          <a:effectLst/>
                          <a:latin typeface="+mn-lt"/>
                          <a:ea typeface="+mn-ea"/>
                          <a:cs typeface="+mn-cs"/>
                        </a:rPr>
                        <a:t>43 </a:t>
                      </a:r>
                      <a:r>
                        <a:rPr lang="en-US" sz="1800" b="0" i="0" kern="1200" dirty="0">
                          <a:solidFill>
                            <a:schemeClr val="lt1"/>
                          </a:solidFill>
                          <a:effectLst/>
                          <a:latin typeface="+mn-lt"/>
                          <a:ea typeface="+mn-ea"/>
                          <a:cs typeface="+mn-cs"/>
                        </a:rPr>
                        <a:t>for the Amalekites and the Canaanites will face you there. Because you have turned away from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he will not be with you and you will fall by the sword.”</a:t>
                      </a:r>
                    </a:p>
                    <a:p>
                      <a:r>
                        <a:rPr lang="en-US" sz="1800" b="1" i="0" kern="1200" baseline="30000" dirty="0">
                          <a:solidFill>
                            <a:schemeClr val="lt1"/>
                          </a:solidFill>
                          <a:effectLst/>
                          <a:latin typeface="+mn-lt"/>
                          <a:ea typeface="+mn-ea"/>
                          <a:cs typeface="+mn-cs"/>
                        </a:rPr>
                        <a:t>44 </a:t>
                      </a:r>
                      <a:r>
                        <a:rPr lang="en-US" sz="1800" b="0" i="0" u="sng" kern="1200" dirty="0">
                          <a:solidFill>
                            <a:schemeClr val="lt1"/>
                          </a:solidFill>
                          <a:effectLst/>
                          <a:latin typeface="+mn-lt"/>
                          <a:ea typeface="+mn-ea"/>
                          <a:cs typeface="+mn-cs"/>
                        </a:rPr>
                        <a:t>Nevertheless, in their presumption they went up toward the highest point in the hill country</a:t>
                      </a:r>
                      <a:r>
                        <a:rPr lang="en-US" sz="1800" b="0" i="0" kern="1200" dirty="0">
                          <a:solidFill>
                            <a:schemeClr val="lt1"/>
                          </a:solidFill>
                          <a:effectLst/>
                          <a:latin typeface="+mn-lt"/>
                          <a:ea typeface="+mn-ea"/>
                          <a:cs typeface="+mn-cs"/>
                        </a:rPr>
                        <a:t>, though neither Moses nor the ark of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’s covenant moved from the camp. </a:t>
                      </a:r>
                      <a:r>
                        <a:rPr lang="en-US" sz="1800" b="1" i="0" kern="1200" baseline="30000" dirty="0">
                          <a:solidFill>
                            <a:schemeClr val="lt1"/>
                          </a:solidFill>
                          <a:effectLst/>
                          <a:latin typeface="+mn-lt"/>
                          <a:ea typeface="+mn-ea"/>
                          <a:cs typeface="+mn-cs"/>
                        </a:rPr>
                        <a:t>45 </a:t>
                      </a:r>
                      <a:r>
                        <a:rPr lang="en-US" sz="1800" b="0" i="0" kern="1200" dirty="0">
                          <a:solidFill>
                            <a:schemeClr val="lt1"/>
                          </a:solidFill>
                          <a:effectLst/>
                          <a:latin typeface="+mn-lt"/>
                          <a:ea typeface="+mn-ea"/>
                          <a:cs typeface="+mn-cs"/>
                        </a:rPr>
                        <a:t>Then the Amalekites and the Canaanites who lived in that hill country came down and attacked them and beat them down all the way to </a:t>
                      </a:r>
                      <a:r>
                        <a:rPr lang="en-US" sz="1800" b="0" i="0" kern="1200" dirty="0" err="1">
                          <a:solidFill>
                            <a:schemeClr val="lt1"/>
                          </a:solidFill>
                          <a:effectLst/>
                          <a:latin typeface="+mn-lt"/>
                          <a:ea typeface="+mn-ea"/>
                          <a:cs typeface="+mn-cs"/>
                        </a:rPr>
                        <a:t>Hormah</a:t>
                      </a:r>
                      <a:r>
                        <a:rPr lang="en-US" sz="1800" b="0" i="0" kern="1200" dirty="0">
                          <a:solidFill>
                            <a:schemeClr val="lt1"/>
                          </a:solidFill>
                          <a:effectLst/>
                          <a:latin typeface="+mn-lt"/>
                          <a:ea typeface="+mn-ea"/>
                          <a:cs typeface="+mn-cs"/>
                        </a:rPr>
                        <a:t>.</a:t>
                      </a:r>
                    </a:p>
                    <a:p>
                      <a:endParaRPr lang="en-US" sz="1800" b="0" i="0" kern="1200" dirty="0">
                        <a:solidFill>
                          <a:schemeClr val="lt1"/>
                        </a:solidFill>
                        <a:effectLst/>
                        <a:latin typeface="+mn-lt"/>
                        <a:ea typeface="+mn-ea"/>
                        <a:cs typeface="+mn-cs"/>
                      </a:endParaRPr>
                    </a:p>
                    <a:p>
                      <a:r>
                        <a:rPr lang="en-US" sz="1800" b="0" i="0" kern="1200" dirty="0">
                          <a:solidFill>
                            <a:schemeClr val="lt1"/>
                          </a:solidFill>
                          <a:effectLst/>
                          <a:latin typeface="+mn-lt"/>
                          <a:ea typeface="+mn-ea"/>
                          <a:cs typeface="+mn-cs"/>
                        </a:rPr>
                        <a:t>(Numbers 14:11-44)</a:t>
                      </a:r>
                    </a:p>
                    <a:p>
                      <a:endParaRPr lang="en-US" dirty="0"/>
                    </a:p>
                  </a:txBody>
                  <a:tcPr>
                    <a:solidFill>
                      <a:srgbClr val="008E40"/>
                    </a:solidFill>
                  </a:tcPr>
                </a:tc>
                <a:tc>
                  <a:txBody>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sz="2400" dirty="0"/>
                        <a:t>The foolish and God-deviant kind of courage</a:t>
                      </a:r>
                    </a:p>
                    <a:p>
                      <a:endParaRPr lang="en-US" dirty="0"/>
                    </a:p>
                    <a:p>
                      <a:endParaRPr lang="en-US" dirty="0"/>
                    </a:p>
                    <a:p>
                      <a:endParaRPr lang="en-US" dirty="0"/>
                    </a:p>
                  </a:txBody>
                  <a:tcPr>
                    <a:solidFill>
                      <a:srgbClr val="008E40"/>
                    </a:solidFill>
                  </a:tcPr>
                </a:tc>
                <a:extLst>
                  <a:ext uri="{0D108BD9-81ED-4DB2-BD59-A6C34878D82A}">
                    <a16:rowId xmlns:a16="http://schemas.microsoft.com/office/drawing/2014/main" val="2318405281"/>
                  </a:ext>
                </a:extLst>
              </a:tr>
            </a:tbl>
          </a:graphicData>
        </a:graphic>
      </p:graphicFrame>
    </p:spTree>
    <p:extLst>
      <p:ext uri="{BB962C8B-B14F-4D97-AF65-F5344CB8AC3E}">
        <p14:creationId xmlns:p14="http://schemas.microsoft.com/office/powerpoint/2010/main" val="1714193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CF2A35D2-58A4-4F0E-862C-106444938F9D}"/>
              </a:ext>
            </a:extLst>
          </p:cNvPr>
          <p:cNvGraphicFramePr>
            <a:graphicFrameLocks noGrp="1"/>
          </p:cNvGraphicFramePr>
          <p:nvPr>
            <p:extLst>
              <p:ext uri="{D42A27DB-BD31-4B8C-83A1-F6EECF244321}">
                <p14:modId xmlns:p14="http://schemas.microsoft.com/office/powerpoint/2010/main" val="3934294218"/>
              </p:ext>
            </p:extLst>
          </p:nvPr>
        </p:nvGraphicFramePr>
        <p:xfrm>
          <a:off x="0" y="0"/>
          <a:ext cx="12192000" cy="6949440"/>
        </p:xfrm>
        <a:graphic>
          <a:graphicData uri="http://schemas.openxmlformats.org/drawingml/2006/table">
            <a:tbl>
              <a:tblPr firstRow="1" bandRow="1">
                <a:tableStyleId>{5C22544A-7EE6-4342-B048-85BDC9FD1C3A}</a:tableStyleId>
              </a:tblPr>
              <a:tblGrid>
                <a:gridCol w="6582040">
                  <a:extLst>
                    <a:ext uri="{9D8B030D-6E8A-4147-A177-3AD203B41FA5}">
                      <a16:colId xmlns:a16="http://schemas.microsoft.com/office/drawing/2014/main" val="375294829"/>
                    </a:ext>
                  </a:extLst>
                </a:gridCol>
                <a:gridCol w="5609960">
                  <a:extLst>
                    <a:ext uri="{9D8B030D-6E8A-4147-A177-3AD203B41FA5}">
                      <a16:colId xmlns:a16="http://schemas.microsoft.com/office/drawing/2014/main" val="1968472456"/>
                    </a:ext>
                  </a:extLst>
                </a:gridCol>
              </a:tblGrid>
              <a:tr h="6857999">
                <a:tc>
                  <a:txBody>
                    <a:bodyPr/>
                    <a:lstStyle/>
                    <a:p>
                      <a:r>
                        <a:rPr lang="en-US" sz="1800" b="0" i="0" kern="1200" dirty="0">
                          <a:solidFill>
                            <a:schemeClr val="lt1"/>
                          </a:solidFill>
                          <a:effectLst/>
                          <a:latin typeface="+mn-lt"/>
                          <a:ea typeface="+mn-ea"/>
                          <a:cs typeface="+mn-cs"/>
                        </a:rPr>
                        <a:t>The </a:t>
                      </a:r>
                      <a:r>
                        <a:rPr lang="en-US" sz="1800" b="0" i="0" kern="1200" dirty="0" err="1">
                          <a:solidFill>
                            <a:schemeClr val="lt1"/>
                          </a:solidFill>
                          <a:effectLst/>
                          <a:latin typeface="+mn-lt"/>
                          <a:ea typeface="+mn-ea"/>
                          <a:cs typeface="+mn-cs"/>
                        </a:rPr>
                        <a:t>Reubenites</a:t>
                      </a:r>
                      <a:r>
                        <a:rPr lang="en-US" sz="1800" b="0" i="0" kern="1200" dirty="0">
                          <a:solidFill>
                            <a:schemeClr val="lt1"/>
                          </a:solidFill>
                          <a:effectLst/>
                          <a:latin typeface="+mn-lt"/>
                          <a:ea typeface="+mn-ea"/>
                          <a:cs typeface="+mn-cs"/>
                        </a:rPr>
                        <a:t> and </a:t>
                      </a:r>
                      <a:r>
                        <a:rPr lang="en-US" sz="1800" b="0" i="0" kern="1200" dirty="0" err="1">
                          <a:solidFill>
                            <a:schemeClr val="lt1"/>
                          </a:solidFill>
                          <a:effectLst/>
                          <a:latin typeface="+mn-lt"/>
                          <a:ea typeface="+mn-ea"/>
                          <a:cs typeface="+mn-cs"/>
                        </a:rPr>
                        <a:t>Gadites</a:t>
                      </a:r>
                      <a:r>
                        <a:rPr lang="en-US" sz="1800" b="0" i="0" kern="1200" dirty="0">
                          <a:solidFill>
                            <a:schemeClr val="lt1"/>
                          </a:solidFill>
                          <a:effectLst/>
                          <a:latin typeface="+mn-lt"/>
                          <a:ea typeface="+mn-ea"/>
                          <a:cs typeface="+mn-cs"/>
                        </a:rPr>
                        <a:t>, who had very large herds and flocks, saw that the lands of </a:t>
                      </a:r>
                      <a:r>
                        <a:rPr lang="en-US" sz="1800" b="0" i="0" kern="1200" dirty="0" err="1">
                          <a:solidFill>
                            <a:schemeClr val="lt1"/>
                          </a:solidFill>
                          <a:effectLst/>
                          <a:latin typeface="+mn-lt"/>
                          <a:ea typeface="+mn-ea"/>
                          <a:cs typeface="+mn-cs"/>
                        </a:rPr>
                        <a:t>Jazer</a:t>
                      </a:r>
                      <a:r>
                        <a:rPr lang="en-US" sz="1800" b="0" i="0" kern="1200" dirty="0">
                          <a:solidFill>
                            <a:schemeClr val="lt1"/>
                          </a:solidFill>
                          <a:effectLst/>
                          <a:latin typeface="+mn-lt"/>
                          <a:ea typeface="+mn-ea"/>
                          <a:cs typeface="+mn-cs"/>
                        </a:rPr>
                        <a:t> and Gilead were suitable for livestock. </a:t>
                      </a:r>
                      <a:r>
                        <a:rPr lang="en-US" sz="1800" b="1" i="0" kern="1200" baseline="30000" dirty="0">
                          <a:solidFill>
                            <a:schemeClr val="lt1"/>
                          </a:solidFill>
                          <a:effectLst/>
                          <a:latin typeface="+mn-lt"/>
                          <a:ea typeface="+mn-ea"/>
                          <a:cs typeface="+mn-cs"/>
                        </a:rPr>
                        <a:t>2 </a:t>
                      </a:r>
                      <a:r>
                        <a:rPr lang="en-US" sz="1800" b="0" i="0" kern="1200" dirty="0">
                          <a:solidFill>
                            <a:schemeClr val="lt1"/>
                          </a:solidFill>
                          <a:effectLst/>
                          <a:latin typeface="+mn-lt"/>
                          <a:ea typeface="+mn-ea"/>
                          <a:cs typeface="+mn-cs"/>
                        </a:rPr>
                        <a:t>So they came to Moses and Eleazar the priest and to the leaders of the community, and said, </a:t>
                      </a:r>
                      <a:r>
                        <a:rPr lang="en-US" sz="1800" b="1" i="0" kern="1200" baseline="30000" dirty="0">
                          <a:solidFill>
                            <a:schemeClr val="lt1"/>
                          </a:solidFill>
                          <a:effectLst/>
                          <a:latin typeface="+mn-lt"/>
                          <a:ea typeface="+mn-ea"/>
                          <a:cs typeface="+mn-cs"/>
                        </a:rPr>
                        <a:t>3 </a:t>
                      </a:r>
                      <a:r>
                        <a:rPr lang="en-US" sz="1800" b="0" i="0" kern="1200" dirty="0">
                          <a:solidFill>
                            <a:schemeClr val="lt1"/>
                          </a:solidFill>
                          <a:effectLst/>
                          <a:latin typeface="+mn-lt"/>
                          <a:ea typeface="+mn-ea"/>
                          <a:cs typeface="+mn-cs"/>
                        </a:rPr>
                        <a:t>“</a:t>
                      </a:r>
                      <a:r>
                        <a:rPr lang="en-US" sz="1800" b="0" i="0" kern="1200" dirty="0" err="1">
                          <a:solidFill>
                            <a:schemeClr val="lt1"/>
                          </a:solidFill>
                          <a:effectLst/>
                          <a:latin typeface="+mn-lt"/>
                          <a:ea typeface="+mn-ea"/>
                          <a:cs typeface="+mn-cs"/>
                        </a:rPr>
                        <a:t>Ataroth</a:t>
                      </a:r>
                      <a:r>
                        <a:rPr lang="en-US" sz="1800" b="0" i="0" kern="1200" dirty="0">
                          <a:solidFill>
                            <a:schemeClr val="lt1"/>
                          </a:solidFill>
                          <a:effectLst/>
                          <a:latin typeface="+mn-lt"/>
                          <a:ea typeface="+mn-ea"/>
                          <a:cs typeface="+mn-cs"/>
                        </a:rPr>
                        <a:t>, </a:t>
                      </a:r>
                      <a:r>
                        <a:rPr lang="en-US" sz="1800" b="0" i="0" kern="1200" dirty="0" err="1">
                          <a:solidFill>
                            <a:schemeClr val="lt1"/>
                          </a:solidFill>
                          <a:effectLst/>
                          <a:latin typeface="+mn-lt"/>
                          <a:ea typeface="+mn-ea"/>
                          <a:cs typeface="+mn-cs"/>
                        </a:rPr>
                        <a:t>Dibon</a:t>
                      </a:r>
                      <a:r>
                        <a:rPr lang="en-US" sz="1800" b="0" i="0" kern="1200" dirty="0">
                          <a:solidFill>
                            <a:schemeClr val="lt1"/>
                          </a:solidFill>
                          <a:effectLst/>
                          <a:latin typeface="+mn-lt"/>
                          <a:ea typeface="+mn-ea"/>
                          <a:cs typeface="+mn-cs"/>
                        </a:rPr>
                        <a:t>, </a:t>
                      </a:r>
                      <a:r>
                        <a:rPr lang="en-US" sz="1800" b="0" i="0" kern="1200" dirty="0" err="1">
                          <a:solidFill>
                            <a:schemeClr val="lt1"/>
                          </a:solidFill>
                          <a:effectLst/>
                          <a:latin typeface="+mn-lt"/>
                          <a:ea typeface="+mn-ea"/>
                          <a:cs typeface="+mn-cs"/>
                        </a:rPr>
                        <a:t>Jazer</a:t>
                      </a:r>
                      <a:r>
                        <a:rPr lang="en-US" sz="1800" b="0" i="0" kern="1200" dirty="0">
                          <a:solidFill>
                            <a:schemeClr val="lt1"/>
                          </a:solidFill>
                          <a:effectLst/>
                          <a:latin typeface="+mn-lt"/>
                          <a:ea typeface="+mn-ea"/>
                          <a:cs typeface="+mn-cs"/>
                        </a:rPr>
                        <a:t>, </a:t>
                      </a:r>
                      <a:r>
                        <a:rPr lang="en-US" sz="1800" b="0" i="0" kern="1200" dirty="0" err="1">
                          <a:solidFill>
                            <a:schemeClr val="lt1"/>
                          </a:solidFill>
                          <a:effectLst/>
                          <a:latin typeface="+mn-lt"/>
                          <a:ea typeface="+mn-ea"/>
                          <a:cs typeface="+mn-cs"/>
                        </a:rPr>
                        <a:t>Nimrah</a:t>
                      </a:r>
                      <a:r>
                        <a:rPr lang="en-US" sz="1800" b="0" i="0" kern="1200" dirty="0">
                          <a:solidFill>
                            <a:schemeClr val="lt1"/>
                          </a:solidFill>
                          <a:effectLst/>
                          <a:latin typeface="+mn-lt"/>
                          <a:ea typeface="+mn-ea"/>
                          <a:cs typeface="+mn-cs"/>
                        </a:rPr>
                        <a:t>, Heshbon, </a:t>
                      </a:r>
                      <a:r>
                        <a:rPr lang="en-US" sz="1800" b="0" i="0" kern="1200" dirty="0" err="1">
                          <a:solidFill>
                            <a:schemeClr val="lt1"/>
                          </a:solidFill>
                          <a:effectLst/>
                          <a:latin typeface="+mn-lt"/>
                          <a:ea typeface="+mn-ea"/>
                          <a:cs typeface="+mn-cs"/>
                        </a:rPr>
                        <a:t>Elealeh</a:t>
                      </a:r>
                      <a:r>
                        <a:rPr lang="en-US" sz="1800" b="0" i="0" kern="1200" dirty="0">
                          <a:solidFill>
                            <a:schemeClr val="lt1"/>
                          </a:solidFill>
                          <a:effectLst/>
                          <a:latin typeface="+mn-lt"/>
                          <a:ea typeface="+mn-ea"/>
                          <a:cs typeface="+mn-cs"/>
                        </a:rPr>
                        <a:t>, </a:t>
                      </a:r>
                      <a:r>
                        <a:rPr lang="en-US" sz="1800" b="0" i="0" kern="1200" dirty="0" err="1">
                          <a:solidFill>
                            <a:schemeClr val="lt1"/>
                          </a:solidFill>
                          <a:effectLst/>
                          <a:latin typeface="+mn-lt"/>
                          <a:ea typeface="+mn-ea"/>
                          <a:cs typeface="+mn-cs"/>
                        </a:rPr>
                        <a:t>Sebam</a:t>
                      </a:r>
                      <a:r>
                        <a:rPr lang="en-US" sz="1800" b="0" i="0" kern="1200" dirty="0">
                          <a:solidFill>
                            <a:schemeClr val="lt1"/>
                          </a:solidFill>
                          <a:effectLst/>
                          <a:latin typeface="+mn-lt"/>
                          <a:ea typeface="+mn-ea"/>
                          <a:cs typeface="+mn-cs"/>
                        </a:rPr>
                        <a:t>, Nebo and </a:t>
                      </a:r>
                      <a:r>
                        <a:rPr lang="en-US" sz="1800" b="0" i="0" kern="1200" dirty="0" err="1">
                          <a:solidFill>
                            <a:schemeClr val="lt1"/>
                          </a:solidFill>
                          <a:effectLst/>
                          <a:latin typeface="+mn-lt"/>
                          <a:ea typeface="+mn-ea"/>
                          <a:cs typeface="+mn-cs"/>
                        </a:rPr>
                        <a:t>Beon</a:t>
                      </a:r>
                      <a:r>
                        <a:rPr lang="en-US" sz="1800" b="0" i="0" kern="1200" dirty="0">
                          <a:solidFill>
                            <a:schemeClr val="lt1"/>
                          </a:solidFill>
                          <a:effectLst/>
                          <a:latin typeface="+mn-lt"/>
                          <a:ea typeface="+mn-ea"/>
                          <a:cs typeface="+mn-cs"/>
                        </a:rPr>
                        <a:t>— </a:t>
                      </a:r>
                      <a:r>
                        <a:rPr lang="en-US" sz="1800" b="1" i="0" kern="1200" baseline="30000" dirty="0">
                          <a:solidFill>
                            <a:schemeClr val="lt1"/>
                          </a:solidFill>
                          <a:effectLst/>
                          <a:latin typeface="+mn-lt"/>
                          <a:ea typeface="+mn-ea"/>
                          <a:cs typeface="+mn-cs"/>
                        </a:rPr>
                        <a:t>4 </a:t>
                      </a:r>
                      <a:r>
                        <a:rPr lang="en-US" sz="1800" b="0" i="0" kern="1200" dirty="0">
                          <a:solidFill>
                            <a:schemeClr val="lt1"/>
                          </a:solidFill>
                          <a:effectLst/>
                          <a:latin typeface="+mn-lt"/>
                          <a:ea typeface="+mn-ea"/>
                          <a:cs typeface="+mn-cs"/>
                        </a:rPr>
                        <a:t>the land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subdued before the people of Israel—are suitable for livestock, and your servants have livestock. </a:t>
                      </a:r>
                      <a:r>
                        <a:rPr lang="en-US" sz="1800" b="1" i="0" kern="1200" baseline="30000" dirty="0">
                          <a:solidFill>
                            <a:schemeClr val="lt1"/>
                          </a:solidFill>
                          <a:effectLst/>
                          <a:latin typeface="+mn-lt"/>
                          <a:ea typeface="+mn-ea"/>
                          <a:cs typeface="+mn-cs"/>
                        </a:rPr>
                        <a:t>5 </a:t>
                      </a:r>
                      <a:r>
                        <a:rPr lang="en-US" sz="1800" b="0" i="0" kern="1200" dirty="0">
                          <a:solidFill>
                            <a:schemeClr val="lt1"/>
                          </a:solidFill>
                          <a:effectLst/>
                          <a:latin typeface="+mn-lt"/>
                          <a:ea typeface="+mn-ea"/>
                          <a:cs typeface="+mn-cs"/>
                        </a:rPr>
                        <a:t>If we have found favor in your eyes,” they said, “let this land be given to your servants as our possession. Do not make us cross the Jordan.”</a:t>
                      </a:r>
                    </a:p>
                    <a:p>
                      <a:r>
                        <a:rPr lang="en-US" sz="1800" b="0" i="0" kern="1200" dirty="0">
                          <a:solidFill>
                            <a:schemeClr val="lt1"/>
                          </a:solidFill>
                          <a:effectLst/>
                          <a:latin typeface="+mn-lt"/>
                          <a:ea typeface="+mn-ea"/>
                          <a:cs typeface="+mn-cs"/>
                        </a:rPr>
                        <a:t>(Numbers 32:1-4)</a:t>
                      </a:r>
                    </a:p>
                    <a:p>
                      <a:endParaRPr lang="en-US" sz="1800" b="0" i="0" kern="1200" dirty="0">
                        <a:solidFill>
                          <a:schemeClr val="lt1"/>
                        </a:solidFill>
                        <a:effectLst/>
                        <a:latin typeface="+mn-lt"/>
                        <a:ea typeface="+mn-ea"/>
                        <a:cs typeface="+mn-cs"/>
                      </a:endParaRPr>
                    </a:p>
                    <a:p>
                      <a:r>
                        <a:rPr lang="en-US" sz="1800" b="0" i="0" kern="1200" dirty="0">
                          <a:solidFill>
                            <a:schemeClr val="lt1"/>
                          </a:solidFill>
                          <a:effectLst/>
                          <a:latin typeface="+mn-lt"/>
                          <a:ea typeface="+mn-ea"/>
                          <a:cs typeface="+mn-cs"/>
                        </a:rPr>
                        <a:t>At first, Moses initially opposed to the idea of some tribes staying east of the Jordan. He thought these tribes were  dishonoring God by attempting to avoid helping their fellow Israelites in the military campaign to conquer Canaan.</a:t>
                      </a:r>
                    </a:p>
                    <a:p>
                      <a:endParaRPr lang="en-US" sz="1800" b="0" i="0" kern="1200" dirty="0">
                        <a:solidFill>
                          <a:schemeClr val="lt1"/>
                        </a:solidFill>
                        <a:effectLst/>
                        <a:latin typeface="+mn-lt"/>
                        <a:ea typeface="+mn-ea"/>
                        <a:cs typeface="+mn-cs"/>
                      </a:endParaRPr>
                    </a:p>
                    <a:p>
                      <a:r>
                        <a:rPr lang="en-US" sz="1800" b="0" i="0" kern="1200" dirty="0">
                          <a:solidFill>
                            <a:schemeClr val="lt1"/>
                          </a:solidFill>
                          <a:effectLst/>
                          <a:latin typeface="+mn-lt"/>
                          <a:ea typeface="+mn-ea"/>
                          <a:cs typeface="+mn-cs"/>
                        </a:rPr>
                        <a:t>However, these tribes responded with a pledge to help: “We would like to build pens here for our livestock and cities for our women and children. But we will arm ourselves for battle and go ahead of the Israelites until we have brought them to their place” </a:t>
                      </a:r>
                      <a:r>
                        <a:rPr lang="en-US" sz="1800" b="0" i="0" kern="1200" dirty="0">
                          <a:solidFill>
                            <a:schemeClr val="bg1"/>
                          </a:solidFill>
                          <a:effectLst/>
                          <a:latin typeface="+mn-lt"/>
                          <a:ea typeface="+mn-ea"/>
                          <a:cs typeface="+mn-cs"/>
                        </a:rPr>
                        <a:t>(</a:t>
                      </a:r>
                      <a:r>
                        <a:rPr lang="en-US" sz="1800" b="0" i="0" u="sng" kern="1200" dirty="0">
                          <a:solidFill>
                            <a:schemeClr val="bg1"/>
                          </a:solidFill>
                          <a:effectLst/>
                          <a:latin typeface="+mn-lt"/>
                          <a:ea typeface="+mn-ea"/>
                          <a:cs typeface="+mn-cs"/>
                          <a:hlinkClick r:id="rId2">
                            <a:extLst>
                              <a:ext uri="{A12FA001-AC4F-418D-AE19-62706E023703}">
                                <ahyp:hlinkClr xmlns:ahyp="http://schemas.microsoft.com/office/drawing/2018/hyperlinkcolor" val="tx"/>
                              </a:ext>
                            </a:extLst>
                          </a:hlinkClick>
                        </a:rPr>
                        <a:t>Numbers 32:16–17</a:t>
                      </a:r>
                      <a:r>
                        <a:rPr lang="en-US" sz="1800" b="0" i="0" kern="1200" dirty="0">
                          <a:solidFill>
                            <a:schemeClr val="bg1"/>
                          </a:solidFill>
                          <a:effectLst/>
                          <a:latin typeface="+mn-lt"/>
                          <a:ea typeface="+mn-ea"/>
                          <a:cs typeface="+mn-cs"/>
                        </a:rPr>
                        <a:t>)</a:t>
                      </a:r>
                    </a:p>
                    <a:p>
                      <a:endParaRPr lang="en-US" sz="1800" b="0" i="0" kern="1200" dirty="0">
                        <a:solidFill>
                          <a:schemeClr val="lt1"/>
                        </a:solidFill>
                        <a:effectLst/>
                        <a:latin typeface="+mn-lt"/>
                        <a:ea typeface="+mn-ea"/>
                        <a:cs typeface="+mn-cs"/>
                      </a:endParaRPr>
                    </a:p>
                    <a:p>
                      <a:endParaRPr lang="en-US" sz="1800" b="0" i="0" kern="1200" dirty="0">
                        <a:solidFill>
                          <a:schemeClr val="lt1"/>
                        </a:solidFill>
                        <a:effectLst/>
                        <a:latin typeface="+mn-lt"/>
                        <a:ea typeface="+mn-ea"/>
                        <a:cs typeface="+mn-cs"/>
                      </a:endParaRPr>
                    </a:p>
                    <a:p>
                      <a:endParaRPr lang="en-US" dirty="0"/>
                    </a:p>
                  </a:txBody>
                  <a:tcPr>
                    <a:solidFill>
                      <a:srgbClr val="008E40"/>
                    </a:solidFill>
                  </a:tcPr>
                </a:tc>
                <a:tc>
                  <a:txBody>
                    <a:bodyPr/>
                    <a:lstStyle/>
                    <a:p>
                      <a:endParaRPr lang="en-US" dirty="0"/>
                    </a:p>
                    <a:p>
                      <a:r>
                        <a:rPr lang="en-US" dirty="0"/>
                        <a:t>What are Joshua’s challenges (3)</a:t>
                      </a:r>
                    </a:p>
                    <a:p>
                      <a:endParaRPr lang="en-US" dirty="0"/>
                    </a:p>
                    <a:p>
                      <a:endParaRPr lang="en-US" dirty="0"/>
                    </a:p>
                    <a:p>
                      <a:pPr marL="342900" indent="-342900" algn="l" fontAlgn="base">
                        <a:buFont typeface="Arial" panose="020B0604020202020204" pitchFamily="34" charset="0"/>
                        <a:buChar char="•"/>
                      </a:pPr>
                      <a:r>
                        <a:rPr lang="en-US" sz="2000" b="0" i="0" dirty="0">
                          <a:solidFill>
                            <a:schemeClr val="bg1"/>
                          </a:solidFill>
                          <a:effectLst/>
                          <a:latin typeface="Times New Roman" panose="02020603050405020304" pitchFamily="18" charset="0"/>
                          <a:cs typeface="Times New Roman" panose="02020603050405020304" pitchFamily="18" charset="0"/>
                        </a:rPr>
                        <a:t>Would </a:t>
                      </a:r>
                      <a:r>
                        <a:rPr lang="en-US" sz="1800" b="0" i="0" kern="1200" dirty="0" err="1">
                          <a:solidFill>
                            <a:schemeClr val="lt1"/>
                          </a:solidFill>
                          <a:effectLst/>
                          <a:latin typeface="+mn-lt"/>
                          <a:ea typeface="+mn-ea"/>
                          <a:cs typeface="+mn-cs"/>
                        </a:rPr>
                        <a:t>Reubenites</a:t>
                      </a:r>
                      <a:r>
                        <a:rPr lang="en-US" sz="1800" b="0" i="0" kern="1200" dirty="0">
                          <a:solidFill>
                            <a:schemeClr val="lt1"/>
                          </a:solidFill>
                          <a:effectLst/>
                          <a:latin typeface="+mn-lt"/>
                          <a:ea typeface="+mn-ea"/>
                          <a:cs typeface="+mn-cs"/>
                        </a:rPr>
                        <a:t>, the </a:t>
                      </a:r>
                      <a:r>
                        <a:rPr lang="en-US" sz="1800" b="0" i="0" kern="1200" dirty="0" err="1">
                          <a:solidFill>
                            <a:schemeClr val="lt1"/>
                          </a:solidFill>
                          <a:effectLst/>
                          <a:latin typeface="+mn-lt"/>
                          <a:ea typeface="+mn-ea"/>
                          <a:cs typeface="+mn-cs"/>
                        </a:rPr>
                        <a:t>Gadites</a:t>
                      </a:r>
                      <a:r>
                        <a:rPr lang="en-US" sz="1800" b="0" i="0" kern="1200" dirty="0">
                          <a:solidFill>
                            <a:schemeClr val="lt1"/>
                          </a:solidFill>
                          <a:effectLst/>
                          <a:latin typeface="+mn-lt"/>
                          <a:ea typeface="+mn-ea"/>
                          <a:cs typeface="+mn-cs"/>
                        </a:rPr>
                        <a:t> and the half-tribe of Manasseh </a:t>
                      </a:r>
                      <a:r>
                        <a:rPr lang="en-US" sz="1800" b="0" i="0" u="sng" kern="1200" dirty="0">
                          <a:solidFill>
                            <a:schemeClr val="lt1"/>
                          </a:solidFill>
                          <a:effectLst/>
                          <a:latin typeface="+mn-lt"/>
                          <a:ea typeface="+mn-ea"/>
                          <a:cs typeface="+mn-cs"/>
                        </a:rPr>
                        <a:t>honor </a:t>
                      </a:r>
                      <a:r>
                        <a:rPr lang="en-US" sz="1800" b="0" i="0" kern="1200" dirty="0">
                          <a:solidFill>
                            <a:schemeClr val="lt1"/>
                          </a:solidFill>
                          <a:effectLst/>
                          <a:latin typeface="+mn-lt"/>
                          <a:ea typeface="+mn-ea"/>
                          <a:cs typeface="+mn-cs"/>
                        </a:rPr>
                        <a:t>their pledge in the military conquest?</a:t>
                      </a:r>
                      <a:endParaRPr lang="en-US" sz="2000" b="0" i="0" dirty="0">
                        <a:solidFill>
                          <a:schemeClr val="bg1"/>
                        </a:solidFill>
                        <a:effectLst/>
                        <a:latin typeface="Times New Roman" panose="02020603050405020304" pitchFamily="18" charset="0"/>
                        <a:cs typeface="Times New Roman" panose="02020603050405020304" pitchFamily="18" charset="0"/>
                      </a:endParaRPr>
                    </a:p>
                    <a:p>
                      <a:pPr algn="l" fontAlgn="base"/>
                      <a:endParaRPr lang="en-US" sz="2000" b="0" i="0" dirty="0">
                        <a:solidFill>
                          <a:schemeClr val="bg1"/>
                        </a:solidFill>
                        <a:effectLst/>
                        <a:latin typeface="Times New Roman" panose="02020603050405020304" pitchFamily="18" charset="0"/>
                        <a:cs typeface="Times New Roman" panose="02020603050405020304" pitchFamily="18" charset="0"/>
                      </a:endParaRPr>
                    </a:p>
                    <a:p>
                      <a:endParaRPr lang="en-US" dirty="0"/>
                    </a:p>
                    <a:p>
                      <a:endParaRPr lang="en-US" dirty="0"/>
                    </a:p>
                  </a:txBody>
                  <a:tcPr>
                    <a:solidFill>
                      <a:srgbClr val="008E40"/>
                    </a:solidFill>
                  </a:tcPr>
                </a:tc>
                <a:extLst>
                  <a:ext uri="{0D108BD9-81ED-4DB2-BD59-A6C34878D82A}">
                    <a16:rowId xmlns:a16="http://schemas.microsoft.com/office/drawing/2014/main" val="2318405281"/>
                  </a:ext>
                </a:extLst>
              </a:tr>
            </a:tbl>
          </a:graphicData>
        </a:graphic>
      </p:graphicFrame>
    </p:spTree>
    <p:extLst>
      <p:ext uri="{BB962C8B-B14F-4D97-AF65-F5344CB8AC3E}">
        <p14:creationId xmlns:p14="http://schemas.microsoft.com/office/powerpoint/2010/main" val="2728713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CF2A35D2-58A4-4F0E-862C-106444938F9D}"/>
              </a:ext>
            </a:extLst>
          </p:cNvPr>
          <p:cNvGraphicFramePr>
            <a:graphicFrameLocks noGrp="1"/>
          </p:cNvGraphicFramePr>
          <p:nvPr>
            <p:extLst>
              <p:ext uri="{D42A27DB-BD31-4B8C-83A1-F6EECF244321}">
                <p14:modId xmlns:p14="http://schemas.microsoft.com/office/powerpoint/2010/main" val="237541647"/>
              </p:ext>
            </p:extLst>
          </p:nvPr>
        </p:nvGraphicFramePr>
        <p:xfrm>
          <a:off x="0" y="0"/>
          <a:ext cx="12192000" cy="6857999"/>
        </p:xfrm>
        <a:graphic>
          <a:graphicData uri="http://schemas.openxmlformats.org/drawingml/2006/table">
            <a:tbl>
              <a:tblPr firstRow="1" bandRow="1">
                <a:tableStyleId>{5C22544A-7EE6-4342-B048-85BDC9FD1C3A}</a:tableStyleId>
              </a:tblPr>
              <a:tblGrid>
                <a:gridCol w="6582040">
                  <a:extLst>
                    <a:ext uri="{9D8B030D-6E8A-4147-A177-3AD203B41FA5}">
                      <a16:colId xmlns:a16="http://schemas.microsoft.com/office/drawing/2014/main" val="375294829"/>
                    </a:ext>
                  </a:extLst>
                </a:gridCol>
                <a:gridCol w="5609960">
                  <a:extLst>
                    <a:ext uri="{9D8B030D-6E8A-4147-A177-3AD203B41FA5}">
                      <a16:colId xmlns:a16="http://schemas.microsoft.com/office/drawing/2014/main" val="1968472456"/>
                    </a:ext>
                  </a:extLst>
                </a:gridCol>
              </a:tblGrid>
              <a:tr h="6857999">
                <a:tc>
                  <a:txBody>
                    <a:bodyPr/>
                    <a:lstStyle/>
                    <a:p>
                      <a:endParaRPr lang="en-US" sz="1800" b="0" i="0" kern="1200" dirty="0">
                        <a:solidFill>
                          <a:schemeClr val="lt1"/>
                        </a:solidFill>
                        <a:effectLst/>
                        <a:latin typeface="+mn-lt"/>
                        <a:ea typeface="+mn-ea"/>
                        <a:cs typeface="+mn-cs"/>
                      </a:endParaRPr>
                    </a:p>
                    <a:p>
                      <a:endParaRPr lang="en-US" sz="1800" b="0" i="0" kern="1200" dirty="0">
                        <a:solidFill>
                          <a:schemeClr val="lt1"/>
                        </a:solidFill>
                        <a:effectLst/>
                        <a:latin typeface="+mn-lt"/>
                        <a:ea typeface="+mn-ea"/>
                        <a:cs typeface="+mn-cs"/>
                      </a:endParaRPr>
                    </a:p>
                    <a:p>
                      <a:r>
                        <a:rPr lang="en-US" sz="1800" b="1" i="0" kern="1200" baseline="30000" dirty="0">
                          <a:solidFill>
                            <a:schemeClr val="lt1"/>
                          </a:solidFill>
                          <a:effectLst/>
                          <a:latin typeface="+mn-lt"/>
                          <a:ea typeface="+mn-ea"/>
                          <a:cs typeface="+mn-cs"/>
                        </a:rPr>
                        <a:t>10 </a:t>
                      </a:r>
                      <a:r>
                        <a:rPr lang="en-US" sz="1800" b="0" i="0" kern="1200" dirty="0">
                          <a:solidFill>
                            <a:schemeClr val="lt1"/>
                          </a:solidFill>
                          <a:effectLst/>
                          <a:latin typeface="+mn-lt"/>
                          <a:ea typeface="+mn-ea"/>
                          <a:cs typeface="+mn-cs"/>
                        </a:rPr>
                        <a:t>Since then, no prophet has risen in Israel like Moses, whom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knew face to face, </a:t>
                      </a:r>
                      <a:r>
                        <a:rPr lang="en-US" sz="1800" b="1" i="0" kern="1200" baseline="30000" dirty="0">
                          <a:solidFill>
                            <a:schemeClr val="lt1"/>
                          </a:solidFill>
                          <a:effectLst/>
                          <a:latin typeface="+mn-lt"/>
                          <a:ea typeface="+mn-ea"/>
                          <a:cs typeface="+mn-cs"/>
                        </a:rPr>
                        <a:t>11 </a:t>
                      </a:r>
                      <a:r>
                        <a:rPr lang="en-US" sz="1800" b="0" i="0" kern="1200" dirty="0">
                          <a:solidFill>
                            <a:schemeClr val="lt1"/>
                          </a:solidFill>
                          <a:effectLst/>
                          <a:latin typeface="+mn-lt"/>
                          <a:ea typeface="+mn-ea"/>
                          <a:cs typeface="+mn-cs"/>
                        </a:rPr>
                        <a:t>who did all those signs and wonders the </a:t>
                      </a:r>
                      <a:r>
                        <a:rPr lang="en-US" sz="1800" b="0" i="0" kern="1200" cap="small" dirty="0">
                          <a:solidFill>
                            <a:schemeClr val="lt1"/>
                          </a:solidFill>
                          <a:effectLst/>
                          <a:latin typeface="+mn-lt"/>
                          <a:ea typeface="+mn-ea"/>
                          <a:cs typeface="+mn-cs"/>
                        </a:rPr>
                        <a:t>Lord</a:t>
                      </a:r>
                      <a:r>
                        <a:rPr lang="en-US" sz="1800" b="0" i="0" kern="1200" dirty="0">
                          <a:solidFill>
                            <a:schemeClr val="lt1"/>
                          </a:solidFill>
                          <a:effectLst/>
                          <a:latin typeface="+mn-lt"/>
                          <a:ea typeface="+mn-ea"/>
                          <a:cs typeface="+mn-cs"/>
                        </a:rPr>
                        <a:t> sent him to do in Egypt—to Pharaoh and to all his officials and to his whole land. </a:t>
                      </a:r>
                      <a:r>
                        <a:rPr lang="en-US" sz="1800" b="1" i="0" kern="1200" baseline="30000" dirty="0">
                          <a:solidFill>
                            <a:schemeClr val="lt1"/>
                          </a:solidFill>
                          <a:effectLst/>
                          <a:latin typeface="+mn-lt"/>
                          <a:ea typeface="+mn-ea"/>
                          <a:cs typeface="+mn-cs"/>
                        </a:rPr>
                        <a:t>12 </a:t>
                      </a:r>
                      <a:r>
                        <a:rPr lang="en-US" sz="1800" b="0" i="0" kern="1200" dirty="0">
                          <a:solidFill>
                            <a:schemeClr val="lt1"/>
                          </a:solidFill>
                          <a:effectLst/>
                          <a:latin typeface="+mn-lt"/>
                          <a:ea typeface="+mn-ea"/>
                          <a:cs typeface="+mn-cs"/>
                        </a:rPr>
                        <a:t>For no one has ever shown the mighty power or performed the awesome deeds that Moses did in the sight of all Israel.</a:t>
                      </a:r>
                    </a:p>
                    <a:p>
                      <a:endParaRPr lang="en-US" sz="1800" b="0" i="0" kern="1200" dirty="0">
                        <a:solidFill>
                          <a:schemeClr val="lt1"/>
                        </a:solidFill>
                        <a:effectLst/>
                        <a:latin typeface="+mn-lt"/>
                        <a:ea typeface="+mn-ea"/>
                        <a:cs typeface="+mn-cs"/>
                      </a:endParaRPr>
                    </a:p>
                    <a:p>
                      <a:r>
                        <a:rPr lang="en-US" sz="1800" b="0" i="0" kern="1200" dirty="0">
                          <a:solidFill>
                            <a:schemeClr val="lt1"/>
                          </a:solidFill>
                          <a:effectLst/>
                          <a:latin typeface="+mn-lt"/>
                          <a:ea typeface="+mn-ea"/>
                          <a:cs typeface="+mn-cs"/>
                        </a:rPr>
                        <a:t>(Deuteronomy 34:10-12)</a:t>
                      </a:r>
                    </a:p>
                    <a:p>
                      <a:endParaRPr lang="en-US" sz="1800" b="0" i="0" kern="1200" dirty="0">
                        <a:solidFill>
                          <a:schemeClr val="lt1"/>
                        </a:solidFill>
                        <a:effectLst/>
                        <a:latin typeface="+mn-lt"/>
                        <a:ea typeface="+mn-ea"/>
                        <a:cs typeface="+mn-cs"/>
                      </a:endParaRPr>
                    </a:p>
                    <a:p>
                      <a:endParaRPr lang="en-US" dirty="0"/>
                    </a:p>
                  </a:txBody>
                  <a:tcPr>
                    <a:solidFill>
                      <a:srgbClr val="008E40"/>
                    </a:solidFill>
                  </a:tcPr>
                </a:tc>
                <a:tc>
                  <a:txBody>
                    <a:bodyPr/>
                    <a:lstStyle/>
                    <a:p>
                      <a:endParaRPr lang="en-US" dirty="0"/>
                    </a:p>
                    <a:p>
                      <a:endParaRPr lang="en-US" dirty="0"/>
                    </a:p>
                    <a:p>
                      <a:r>
                        <a:rPr lang="en-US" dirty="0"/>
                        <a:t>What are Joshua’s challenges (5)</a:t>
                      </a:r>
                    </a:p>
                    <a:p>
                      <a:endParaRPr lang="en-US" dirty="0"/>
                    </a:p>
                    <a:p>
                      <a:endParaRPr lang="en-US" dirty="0"/>
                    </a:p>
                    <a:p>
                      <a:pPr marL="342900" indent="-342900" algn="l" fontAlgn="base">
                        <a:buFont typeface="Arial" panose="020B0604020202020204" pitchFamily="34" charset="0"/>
                        <a:buChar char="•"/>
                      </a:pPr>
                      <a:r>
                        <a:rPr lang="en-US" sz="2000" b="0" i="0" dirty="0">
                          <a:solidFill>
                            <a:schemeClr val="bg1"/>
                          </a:solidFill>
                          <a:effectLst/>
                          <a:latin typeface="Times New Roman" panose="02020603050405020304" pitchFamily="18" charset="0"/>
                          <a:cs typeface="Times New Roman" panose="02020603050405020304" pitchFamily="18" charset="0"/>
                        </a:rPr>
                        <a:t>Would </a:t>
                      </a:r>
                      <a:r>
                        <a:rPr lang="en-US" sz="1800" b="0" i="0" kern="1200" dirty="0">
                          <a:solidFill>
                            <a:schemeClr val="lt1"/>
                          </a:solidFill>
                          <a:effectLst/>
                          <a:latin typeface="+mn-lt"/>
                          <a:ea typeface="+mn-ea"/>
                          <a:cs typeface="+mn-cs"/>
                        </a:rPr>
                        <a:t>Joshua be able to continue Moses legacy?</a:t>
                      </a:r>
                      <a:endParaRPr lang="en-US" sz="2000" b="0" i="0" dirty="0">
                        <a:solidFill>
                          <a:schemeClr val="bg1"/>
                        </a:solidFill>
                        <a:effectLst/>
                        <a:latin typeface="Times New Roman" panose="02020603050405020304" pitchFamily="18" charset="0"/>
                        <a:cs typeface="Times New Roman" panose="02020603050405020304" pitchFamily="18" charset="0"/>
                      </a:endParaRPr>
                    </a:p>
                    <a:p>
                      <a:pPr algn="l" fontAlgn="base"/>
                      <a:endParaRPr lang="en-US" sz="2000" b="0" i="0" dirty="0">
                        <a:solidFill>
                          <a:schemeClr val="bg1"/>
                        </a:solidFill>
                        <a:effectLst/>
                        <a:latin typeface="Times New Roman" panose="02020603050405020304" pitchFamily="18" charset="0"/>
                        <a:cs typeface="Times New Roman" panose="02020603050405020304" pitchFamily="18" charset="0"/>
                      </a:endParaRPr>
                    </a:p>
                    <a:p>
                      <a:endParaRPr lang="en-US" dirty="0"/>
                    </a:p>
                    <a:p>
                      <a:endParaRPr lang="en-US" dirty="0"/>
                    </a:p>
                  </a:txBody>
                  <a:tcPr>
                    <a:solidFill>
                      <a:srgbClr val="008E40"/>
                    </a:solidFill>
                  </a:tcPr>
                </a:tc>
                <a:extLst>
                  <a:ext uri="{0D108BD9-81ED-4DB2-BD59-A6C34878D82A}">
                    <a16:rowId xmlns:a16="http://schemas.microsoft.com/office/drawing/2014/main" val="2318405281"/>
                  </a:ext>
                </a:extLst>
              </a:tr>
            </a:tbl>
          </a:graphicData>
        </a:graphic>
      </p:graphicFrame>
    </p:spTree>
    <p:extLst>
      <p:ext uri="{BB962C8B-B14F-4D97-AF65-F5344CB8AC3E}">
        <p14:creationId xmlns:p14="http://schemas.microsoft.com/office/powerpoint/2010/main" val="37511287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1336</TotalTime>
  <Words>3323</Words>
  <Application>Microsoft Office PowerPoint</Application>
  <PresentationFormat>Widescreen</PresentationFormat>
  <Paragraphs>300</Paragraphs>
  <Slides>20</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20</vt:i4>
      </vt:variant>
    </vt:vector>
  </HeadingPairs>
  <TitlesOfParts>
    <vt:vector size="32" baseType="lpstr">
      <vt:lpstr>Arial</vt:lpstr>
      <vt:lpstr>Calibri</vt:lpstr>
      <vt:lpstr>Calibri Light</vt:lpstr>
      <vt:lpstr>Charter</vt:lpstr>
      <vt:lpstr>Graphik</vt:lpstr>
      <vt:lpstr>helvetica</vt:lpstr>
      <vt:lpstr>Lato</vt:lpstr>
      <vt:lpstr>Merriweather Web</vt:lpstr>
      <vt:lpstr>system-ui</vt:lpstr>
      <vt:lpstr>Times New Roman</vt:lpstr>
      <vt:lpstr>Trebuchet MS</vt:lpstr>
      <vt:lpstr>Office Theme</vt:lpstr>
      <vt:lpstr>Outline for Joshua 1</vt:lpstr>
      <vt:lpstr>The Big Picture</vt:lpstr>
      <vt:lpstr>A consistent pattern…..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right source of strength and courage </vt:lpstr>
      <vt:lpstr>How can Christians continue to dwell in God’s promises, presence and prescription for living? (application) </vt:lpstr>
      <vt:lpstr>Reflection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Laurent Tan</dc:creator>
  <cp:lastModifiedBy>Laurent Tan</cp:lastModifiedBy>
  <cp:revision>62</cp:revision>
  <dcterms:created xsi:type="dcterms:W3CDTF">2021-02-19T14:49:26Z</dcterms:created>
  <dcterms:modified xsi:type="dcterms:W3CDTF">2021-02-23T00:06:51Z</dcterms:modified>
</cp:coreProperties>
</file>